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54_5F070D1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338" r:id="rId6"/>
    <p:sldId id="340" r:id="rId7"/>
    <p:sldId id="363" r:id="rId8"/>
    <p:sldId id="354" r:id="rId9"/>
    <p:sldId id="359" r:id="rId10"/>
    <p:sldId id="358" r:id="rId11"/>
    <p:sldId id="370" r:id="rId12"/>
    <p:sldId id="371" r:id="rId13"/>
    <p:sldId id="372" r:id="rId14"/>
    <p:sldId id="373" r:id="rId15"/>
    <p:sldId id="341" r:id="rId16"/>
    <p:sldId id="374" r:id="rId17"/>
    <p:sldId id="343" r:id="rId18"/>
    <p:sldId id="375" r:id="rId19"/>
    <p:sldId id="367" r:id="rId20"/>
    <p:sldId id="361" r:id="rId21"/>
    <p:sldId id="356" r:id="rId22"/>
    <p:sldId id="362" r:id="rId2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4853B-29F4-D090-7F9A-C39920D2087C}" name="Manepalli, Nandini Rahul - (nandini)" initials="" userId="S::nandini@arizona.edu::aaf145d2-4a3a-4cc4-9c54-56ac863c05dd" providerId="AD"/>
  <p188:author id="{77EF2040-2251-7278-B751-C2D66C9B19BF}" name="Nandini Manepalli" initials="NM" userId="S::bk25994@bristol.ac.uk::436d6fd9-9283-4f5d-9862-59c46447c019" providerId="AD"/>
  <p188:author id="{2AF31583-6890-7607-921E-7AD0BDFFBEF1}" name="Wehbi, Sawsan - (sawsanwehbi)" initials="W(" userId="S::sawsanwehbi@arizona.edu::846c120f-9ce8-4c48-b00c-b8562316bd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32D"/>
    <a:srgbClr val="7CAE00"/>
    <a:srgbClr val="94AF84"/>
    <a:srgbClr val="A4AEA8"/>
    <a:srgbClr val="B0A170"/>
    <a:srgbClr val="6E8EA6"/>
    <a:srgbClr val="FDD06B"/>
    <a:srgbClr val="F9766D"/>
    <a:srgbClr val="C77CFF"/>
    <a:srgbClr val="02B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09944-D4E9-164C-869F-569F491C3862}" v="98" dt="2026-04-04T03:26:22.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7"/>
    <p:restoredTop sz="79060"/>
  </p:normalViewPr>
  <p:slideViewPr>
    <p:cSldViewPr snapToGrid="0">
      <p:cViewPr varScale="1">
        <p:scale>
          <a:sx n="98" d="100"/>
          <a:sy n="98" d="100"/>
        </p:scale>
        <p:origin x="2322" y="90"/>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modernComment_154_5F070D14.xml><?xml version="1.0" encoding="utf-8"?>
<p188:cmLst xmlns:a="http://schemas.openxmlformats.org/drawingml/2006/main" xmlns:r="http://schemas.openxmlformats.org/officeDocument/2006/relationships" xmlns:p188="http://schemas.microsoft.com/office/powerpoint/2018/8/main">
  <p188:cm id="{F436A2A6-42A7-2944-862F-301733BEE792}" authorId="{77EF2040-2251-7278-B751-C2D66C9B19BF}" created="2026-04-02T18:55:25.747">
    <ac:deMkLst xmlns:ac="http://schemas.microsoft.com/office/drawing/2013/main/command">
      <pc:docMk xmlns:pc="http://schemas.microsoft.com/office/powerpoint/2013/main/command"/>
      <pc:sldMk xmlns:pc="http://schemas.microsoft.com/office/powerpoint/2013/main/command" cId="1594297620" sldId="340"/>
      <ac:grpSpMk id="30" creationId="{733FDA49-D408-F254-1ABE-05F82FAD1AFE}"/>
    </ac:deMkLst>
    <p188:txBody>
      <a:bodyPr/>
      <a:lstStyle/>
      <a:p>
        <a:r>
          <a:rPr lang="en-US"/>
          <a:t>come up with a layman analogy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CCE60FB0-1FD4-4E58-ACC2-AD423ABBC481}" type="datetimeFigureOut">
              <a:rPr lang="en-US" smtClean="0"/>
              <a:t>4/8/2026</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DF65889F-7F01-4917-8F05-B8BB871E4826}" type="slidenum">
              <a:rPr lang="en-US" smtClean="0"/>
              <a:t>‹#›</a:t>
            </a:fld>
            <a:endParaRPr lang="en-US"/>
          </a:p>
        </p:txBody>
      </p:sp>
    </p:spTree>
    <p:extLst>
      <p:ext uri="{BB962C8B-B14F-4D97-AF65-F5344CB8AC3E}">
        <p14:creationId xmlns:p14="http://schemas.microsoft.com/office/powerpoint/2010/main" val="427163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pPr>
              <a:defRPr/>
            </a:pPr>
            <a:fld id="{E316153D-99FA-4979-9BE1-6F8DCE518114}" type="datetimeFigureOut">
              <a:rPr lang="en-US"/>
              <a:pPr>
                <a:defRPr/>
              </a:pPr>
              <a:t>4/8/2026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1</a:t>
            </a:fld>
            <a:endParaRPr lang="en-US"/>
          </a:p>
        </p:txBody>
      </p:sp>
    </p:spTree>
    <p:extLst>
      <p:ext uri="{BB962C8B-B14F-4D97-AF65-F5344CB8AC3E}">
        <p14:creationId xmlns:p14="http://schemas.microsoft.com/office/powerpoint/2010/main" val="280008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68D99-6220-06FE-45F0-3B6EF3A78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93C1A-F495-7C47-D6B3-AEF106973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5CEDC-ED90-084E-DDA1-B04894E60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E8254-F743-B98C-A3C0-27234B61C50C}"/>
              </a:ext>
            </a:extLst>
          </p:cNvPr>
          <p:cNvSpPr>
            <a:spLocks noGrp="1"/>
          </p:cNvSpPr>
          <p:nvPr>
            <p:ph type="sldNum" sz="quarter" idx="5"/>
          </p:nvPr>
        </p:nvSpPr>
        <p:spPr/>
        <p:txBody>
          <a:bodyPr/>
          <a:lstStyle/>
          <a:p>
            <a:pPr>
              <a:defRPr/>
            </a:pPr>
            <a:fld id="{E089E055-FEAA-4BD4-BA8A-D66490A0233A}" type="slidenum">
              <a:rPr lang="en-US" smtClean="0"/>
              <a:pPr>
                <a:defRPr/>
              </a:pPr>
              <a:t>10</a:t>
            </a:fld>
            <a:endParaRPr lang="en-US"/>
          </a:p>
        </p:txBody>
      </p:sp>
    </p:spTree>
    <p:extLst>
      <p:ext uri="{BB962C8B-B14F-4D97-AF65-F5344CB8AC3E}">
        <p14:creationId xmlns:p14="http://schemas.microsoft.com/office/powerpoint/2010/main" val="307650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3F7C1-4D6C-13DF-81A3-A8C3F1354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70D23-2C8B-9D24-E09D-524CF929A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554BC-8C23-FF47-A467-0C1D86ABF7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DE5975-770C-389E-2D77-D60D2C20C130}"/>
              </a:ext>
            </a:extLst>
          </p:cNvPr>
          <p:cNvSpPr>
            <a:spLocks noGrp="1"/>
          </p:cNvSpPr>
          <p:nvPr>
            <p:ph type="sldNum" sz="quarter" idx="5"/>
          </p:nvPr>
        </p:nvSpPr>
        <p:spPr/>
        <p:txBody>
          <a:bodyPr/>
          <a:lstStyle/>
          <a:p>
            <a:pPr>
              <a:defRPr/>
            </a:pPr>
            <a:fld id="{E089E055-FEAA-4BD4-BA8A-D66490A0233A}" type="slidenum">
              <a:rPr lang="en-US" smtClean="0"/>
              <a:pPr>
                <a:defRPr/>
              </a:pPr>
              <a:t>11</a:t>
            </a:fld>
            <a:endParaRPr lang="en-US"/>
          </a:p>
        </p:txBody>
      </p:sp>
    </p:spTree>
    <p:extLst>
      <p:ext uri="{BB962C8B-B14F-4D97-AF65-F5344CB8AC3E}">
        <p14:creationId xmlns:p14="http://schemas.microsoft.com/office/powerpoint/2010/main" val="2299120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BC17-B972-2A18-9DBE-C9D27299B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FAB03-AC0F-C022-7DD2-8CE6CF65CD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939CB-7D55-8B75-6C0E-6FB248451F57}"/>
              </a:ext>
            </a:extLst>
          </p:cNvPr>
          <p:cNvSpPr>
            <a:spLocks noGrp="1"/>
          </p:cNvSpPr>
          <p:nvPr>
            <p:ph type="body" idx="1"/>
          </p:nvPr>
        </p:nvSpPr>
        <p:spPr/>
        <p:txBody>
          <a:bodyPr/>
          <a:lstStyle/>
          <a:p>
            <a:r>
              <a:rPr lang="en-US" dirty="0"/>
              <a:t>What I did literally: </a:t>
            </a:r>
          </a:p>
          <a:p>
            <a:endParaRPr lang="en-US" dirty="0"/>
          </a:p>
          <a:p>
            <a:pPr marL="228600" indent="-228600">
              <a:buAutoNum type="arabicParenR"/>
            </a:pPr>
            <a:r>
              <a:rPr lang="en-US" dirty="0"/>
              <a:t>Use the </a:t>
            </a:r>
            <a:r>
              <a:rPr lang="en-US" dirty="0" err="1"/>
              <a:t>BioLiP</a:t>
            </a:r>
            <a:r>
              <a:rPr lang="en-US" dirty="0"/>
              <a:t> Database, which records instances of </a:t>
            </a:r>
            <a:r>
              <a:rPr lang="en-US" dirty="0" err="1"/>
              <a:t>metalbinding</a:t>
            </a:r>
            <a:r>
              <a:rPr lang="en-US" dirty="0"/>
              <a:t> in experimentally determined structures</a:t>
            </a:r>
          </a:p>
          <a:p>
            <a:pPr marL="228600" indent="-228600">
              <a:buAutoNum type="arabicParenR"/>
            </a:pPr>
            <a:r>
              <a:rPr lang="en-US" dirty="0"/>
              <a:t>For each protein-metal interaction recorded in </a:t>
            </a:r>
            <a:r>
              <a:rPr lang="en-US" dirty="0" err="1"/>
              <a:t>BioLiP</a:t>
            </a:r>
            <a:r>
              <a:rPr lang="en-US" dirty="0"/>
              <a:t>, used </a:t>
            </a:r>
            <a:r>
              <a:rPr lang="en-US" dirty="0" err="1"/>
              <a:t>PDBfam</a:t>
            </a:r>
            <a:r>
              <a:rPr lang="en-US" dirty="0"/>
              <a:t> to identify which domain the metal-binding site was actually located in </a:t>
            </a:r>
          </a:p>
          <a:p>
            <a:pPr marL="228600" indent="-228600">
              <a:buAutoNum type="arabicParenR"/>
            </a:pPr>
            <a:r>
              <a:rPr lang="en-US" dirty="0"/>
              <a:t>Combined information about the metal-binding properties of different domains with their evolutionary ages</a:t>
            </a:r>
          </a:p>
          <a:p>
            <a:pPr marL="228600" indent="-228600">
              <a:buAutoNum type="arabicParenR"/>
            </a:pPr>
            <a:endParaRPr lang="en-US" dirty="0"/>
          </a:p>
          <a:p>
            <a:pPr marL="228600" indent="-228600">
              <a:buAutoNum type="arabicParenR"/>
            </a:pPr>
            <a:endParaRPr lang="en-US" dirty="0"/>
          </a:p>
        </p:txBody>
      </p:sp>
      <p:sp>
        <p:nvSpPr>
          <p:cNvPr id="4" name="Slide Number Placeholder 3">
            <a:extLst>
              <a:ext uri="{FF2B5EF4-FFF2-40B4-BE49-F238E27FC236}">
                <a16:creationId xmlns:a16="http://schemas.microsoft.com/office/drawing/2014/main" id="{6F8845DE-8E67-A281-B1B1-C1AD2542687E}"/>
              </a:ext>
            </a:extLst>
          </p:cNvPr>
          <p:cNvSpPr>
            <a:spLocks noGrp="1"/>
          </p:cNvSpPr>
          <p:nvPr>
            <p:ph type="sldNum" sz="quarter" idx="5"/>
          </p:nvPr>
        </p:nvSpPr>
        <p:spPr/>
        <p:txBody>
          <a:bodyPr/>
          <a:lstStyle/>
          <a:p>
            <a:pPr>
              <a:defRPr/>
            </a:pPr>
            <a:fld id="{E089E055-FEAA-4BD4-BA8A-D66490A0233A}" type="slidenum">
              <a:rPr lang="en-US" smtClean="0"/>
              <a:pPr>
                <a:defRPr/>
              </a:pPr>
              <a:t>12</a:t>
            </a:fld>
            <a:endParaRPr lang="en-US"/>
          </a:p>
        </p:txBody>
      </p:sp>
    </p:spTree>
    <p:extLst>
      <p:ext uri="{BB962C8B-B14F-4D97-AF65-F5344CB8AC3E}">
        <p14:creationId xmlns:p14="http://schemas.microsoft.com/office/powerpoint/2010/main" val="241072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C05D6-C803-00F4-252A-B796B1C9A0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4583C-23D6-5851-7FC8-46DC73123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C162C-DDB2-9739-0724-13466FF53A76}"/>
              </a:ext>
            </a:extLst>
          </p:cNvPr>
          <p:cNvSpPr>
            <a:spLocks noGrp="1"/>
          </p:cNvSpPr>
          <p:nvPr>
            <p:ph type="body" idx="1"/>
          </p:nvPr>
        </p:nvSpPr>
        <p:spPr/>
        <p:txBody>
          <a:bodyPr/>
          <a:lstStyle/>
          <a:p>
            <a:r>
              <a:rPr lang="en-US" dirty="0"/>
              <a:t>Here we see that ancient domains bind manganese more often than younger domains. So similar to Iron, in the Archaean ocean Manganese primarily existed in in its soluble form, contributing to high concentrations of Magnesium in the Ocean. After the great oxidation event, manganese was oxidized to a less soluble form that leads to manganese deposits in ancient sedimentary rocks</a:t>
            </a:r>
          </a:p>
        </p:txBody>
      </p:sp>
      <p:sp>
        <p:nvSpPr>
          <p:cNvPr id="4" name="Slide Number Placeholder 3">
            <a:extLst>
              <a:ext uri="{FF2B5EF4-FFF2-40B4-BE49-F238E27FC236}">
                <a16:creationId xmlns:a16="http://schemas.microsoft.com/office/drawing/2014/main" id="{3C293D7A-AAC3-82FC-A01A-6814FA6662D5}"/>
              </a:ext>
            </a:extLst>
          </p:cNvPr>
          <p:cNvSpPr>
            <a:spLocks noGrp="1"/>
          </p:cNvSpPr>
          <p:nvPr>
            <p:ph type="sldNum" sz="quarter" idx="5"/>
          </p:nvPr>
        </p:nvSpPr>
        <p:spPr/>
        <p:txBody>
          <a:bodyPr/>
          <a:lstStyle/>
          <a:p>
            <a:pPr>
              <a:defRPr/>
            </a:pPr>
            <a:fld id="{E089E055-FEAA-4BD4-BA8A-D66490A0233A}" type="slidenum">
              <a:rPr lang="en-US" smtClean="0"/>
              <a:pPr>
                <a:defRPr/>
              </a:pPr>
              <a:t>13</a:t>
            </a:fld>
            <a:endParaRPr lang="en-US"/>
          </a:p>
        </p:txBody>
      </p:sp>
    </p:spTree>
    <p:extLst>
      <p:ext uri="{BB962C8B-B14F-4D97-AF65-F5344CB8AC3E}">
        <p14:creationId xmlns:p14="http://schemas.microsoft.com/office/powerpoint/2010/main" val="317038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FF41E-3E30-B4FD-8576-D393F7E19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811F3-27C9-FD42-B298-2F0707B23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412ED-F4FB-AB35-B143-4F75F0BCA29D}"/>
              </a:ext>
            </a:extLst>
          </p:cNvPr>
          <p:cNvSpPr>
            <a:spLocks noGrp="1"/>
          </p:cNvSpPr>
          <p:nvPr>
            <p:ph type="body" idx="1"/>
          </p:nvPr>
        </p:nvSpPr>
        <p:spPr/>
        <p:txBody>
          <a:bodyPr/>
          <a:lstStyle/>
          <a:p>
            <a:r>
              <a:rPr lang="en-US" dirty="0"/>
              <a:t>Here we see that ancient domains bind manganese more often than younger domains. So similar to Iron, in the Archaean ocean Manganese primarily existed in in its soluble form, contributing to high concentrations of Magnesium in the Ocean. After the great oxidation event, manganese was oxidized to a less soluble form that leads to manganese deposits in ancient sedimentary rocks</a:t>
            </a:r>
          </a:p>
        </p:txBody>
      </p:sp>
      <p:sp>
        <p:nvSpPr>
          <p:cNvPr id="4" name="Slide Number Placeholder 3">
            <a:extLst>
              <a:ext uri="{FF2B5EF4-FFF2-40B4-BE49-F238E27FC236}">
                <a16:creationId xmlns:a16="http://schemas.microsoft.com/office/drawing/2014/main" id="{05F805AE-C797-C89A-2725-B02438C68236}"/>
              </a:ext>
            </a:extLst>
          </p:cNvPr>
          <p:cNvSpPr>
            <a:spLocks noGrp="1"/>
          </p:cNvSpPr>
          <p:nvPr>
            <p:ph type="sldNum" sz="quarter" idx="5"/>
          </p:nvPr>
        </p:nvSpPr>
        <p:spPr/>
        <p:txBody>
          <a:bodyPr/>
          <a:lstStyle/>
          <a:p>
            <a:pPr>
              <a:defRPr/>
            </a:pPr>
            <a:fld id="{E089E055-FEAA-4BD4-BA8A-D66490A0233A}" type="slidenum">
              <a:rPr lang="en-US" smtClean="0"/>
              <a:pPr>
                <a:defRPr/>
              </a:pPr>
              <a:t>14</a:t>
            </a:fld>
            <a:endParaRPr lang="en-US"/>
          </a:p>
        </p:txBody>
      </p:sp>
    </p:spTree>
    <p:extLst>
      <p:ext uri="{BB962C8B-B14F-4D97-AF65-F5344CB8AC3E}">
        <p14:creationId xmlns:p14="http://schemas.microsoft.com/office/powerpoint/2010/main" val="2241426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897E1-3FAC-3C3B-E065-BED06A31D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432EE-94ED-6D19-6380-F9089C1D7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2EF1D-A46C-DF88-E99B-58B38922C292}"/>
              </a:ext>
            </a:extLst>
          </p:cNvPr>
          <p:cNvSpPr>
            <a:spLocks noGrp="1"/>
          </p:cNvSpPr>
          <p:nvPr>
            <p:ph type="body" idx="1"/>
          </p:nvPr>
        </p:nvSpPr>
        <p:spPr/>
        <p:txBody>
          <a:bodyPr/>
          <a:lstStyle/>
          <a:p>
            <a:r>
              <a:rPr lang="en-US" dirty="0"/>
              <a:t>Here we see that ancient domains bind manganese more often than younger domains. So similar to Iron, in the Archaean ocean Manganese primarily existed in in its soluble form, contributing to high concentrations of Magnesium in the Ocean. After the great oxidation event, manganese was oxidized to a less soluble form that leads to manganese deposits in ancient sedimentary rocks</a:t>
            </a:r>
          </a:p>
        </p:txBody>
      </p:sp>
      <p:sp>
        <p:nvSpPr>
          <p:cNvPr id="4" name="Slide Number Placeholder 3">
            <a:extLst>
              <a:ext uri="{FF2B5EF4-FFF2-40B4-BE49-F238E27FC236}">
                <a16:creationId xmlns:a16="http://schemas.microsoft.com/office/drawing/2014/main" id="{0271876A-ADF2-C5C6-0DA9-FDF018BD0626}"/>
              </a:ext>
            </a:extLst>
          </p:cNvPr>
          <p:cNvSpPr>
            <a:spLocks noGrp="1"/>
          </p:cNvSpPr>
          <p:nvPr>
            <p:ph type="sldNum" sz="quarter" idx="5"/>
          </p:nvPr>
        </p:nvSpPr>
        <p:spPr/>
        <p:txBody>
          <a:bodyPr/>
          <a:lstStyle/>
          <a:p>
            <a:pPr>
              <a:defRPr/>
            </a:pPr>
            <a:fld id="{E089E055-FEAA-4BD4-BA8A-D66490A0233A}" type="slidenum">
              <a:rPr lang="en-US" smtClean="0"/>
              <a:pPr>
                <a:defRPr/>
              </a:pPr>
              <a:t>15</a:t>
            </a:fld>
            <a:endParaRPr lang="en-US"/>
          </a:p>
        </p:txBody>
      </p:sp>
    </p:spTree>
    <p:extLst>
      <p:ext uri="{BB962C8B-B14F-4D97-AF65-F5344CB8AC3E}">
        <p14:creationId xmlns:p14="http://schemas.microsoft.com/office/powerpoint/2010/main" val="336739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BDCB2-1768-ACB9-91FE-69B4A7620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EF6DB-948C-EAF3-D5BE-6A2D5030A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DFE9C-CC23-7E44-01E6-7AE73C74372E}"/>
              </a:ext>
            </a:extLst>
          </p:cNvPr>
          <p:cNvSpPr>
            <a:spLocks noGrp="1"/>
          </p:cNvSpPr>
          <p:nvPr>
            <p:ph type="body" idx="1"/>
          </p:nvPr>
        </p:nvSpPr>
        <p:spPr/>
        <p:txBody>
          <a:bodyPr/>
          <a:lstStyle/>
          <a:p>
            <a:r>
              <a:rPr lang="en-US" dirty="0"/>
              <a:t>Here we see that ancient domains bind manganese more often than younger domains. So similar to Iron, in the Archaean ocean Manganese primarily existed in in its soluble form, contributing to high concentrations of Magnesium in the Ocean. After the great oxidation event, manganese was oxidized to a less soluble form that leads to manganese deposits in ancient sedimentary rocks</a:t>
            </a:r>
          </a:p>
        </p:txBody>
      </p:sp>
      <p:sp>
        <p:nvSpPr>
          <p:cNvPr id="4" name="Slide Number Placeholder 3">
            <a:extLst>
              <a:ext uri="{FF2B5EF4-FFF2-40B4-BE49-F238E27FC236}">
                <a16:creationId xmlns:a16="http://schemas.microsoft.com/office/drawing/2014/main" id="{081F2379-45CA-9922-73A5-83E457374F68}"/>
              </a:ext>
            </a:extLst>
          </p:cNvPr>
          <p:cNvSpPr>
            <a:spLocks noGrp="1"/>
          </p:cNvSpPr>
          <p:nvPr>
            <p:ph type="sldNum" sz="quarter" idx="5"/>
          </p:nvPr>
        </p:nvSpPr>
        <p:spPr/>
        <p:txBody>
          <a:bodyPr/>
          <a:lstStyle/>
          <a:p>
            <a:pPr>
              <a:defRPr/>
            </a:pPr>
            <a:fld id="{E089E055-FEAA-4BD4-BA8A-D66490A0233A}" type="slidenum">
              <a:rPr lang="en-US" smtClean="0"/>
              <a:pPr>
                <a:defRPr/>
              </a:pPr>
              <a:t>16</a:t>
            </a:fld>
            <a:endParaRPr lang="en-US"/>
          </a:p>
        </p:txBody>
      </p:sp>
    </p:spTree>
    <p:extLst>
      <p:ext uri="{BB962C8B-B14F-4D97-AF65-F5344CB8AC3E}">
        <p14:creationId xmlns:p14="http://schemas.microsoft.com/office/powerpoint/2010/main" val="3582437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F1B7-C3E7-FD35-3D4E-4239AED92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8155C-2D19-E9C2-7518-E2801B133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45271-6468-8E53-1671-ED4A9EBD09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97A776-03E5-541E-535F-7976C2CDDA6B}"/>
              </a:ext>
            </a:extLst>
          </p:cNvPr>
          <p:cNvSpPr>
            <a:spLocks noGrp="1"/>
          </p:cNvSpPr>
          <p:nvPr>
            <p:ph type="sldNum" sz="quarter" idx="5"/>
          </p:nvPr>
        </p:nvSpPr>
        <p:spPr/>
        <p:txBody>
          <a:bodyPr/>
          <a:lstStyle/>
          <a:p>
            <a:pPr>
              <a:defRPr/>
            </a:pPr>
            <a:fld id="{E089E055-FEAA-4BD4-BA8A-D66490A0233A}" type="slidenum">
              <a:rPr lang="en-US" smtClean="0"/>
              <a:pPr>
                <a:defRPr/>
              </a:pPr>
              <a:t>17</a:t>
            </a:fld>
            <a:endParaRPr lang="en-US"/>
          </a:p>
        </p:txBody>
      </p:sp>
    </p:spTree>
    <p:extLst>
      <p:ext uri="{BB962C8B-B14F-4D97-AF65-F5344CB8AC3E}">
        <p14:creationId xmlns:p14="http://schemas.microsoft.com/office/powerpoint/2010/main" val="413096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34BA5-AC5E-4CB1-476F-CB83DE554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2B2A1-564A-BEE9-2842-543F43629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94BD2-CF09-D6A9-24F2-0BDD2D68C1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CFC633-F04D-C450-BF12-73503D80863A}"/>
              </a:ext>
            </a:extLst>
          </p:cNvPr>
          <p:cNvSpPr>
            <a:spLocks noGrp="1"/>
          </p:cNvSpPr>
          <p:nvPr>
            <p:ph type="sldNum" sz="quarter" idx="5"/>
          </p:nvPr>
        </p:nvSpPr>
        <p:spPr/>
        <p:txBody>
          <a:bodyPr/>
          <a:lstStyle/>
          <a:p>
            <a:pPr>
              <a:defRPr/>
            </a:pPr>
            <a:fld id="{E089E055-FEAA-4BD4-BA8A-D66490A0233A}" type="slidenum">
              <a:rPr lang="en-US" smtClean="0"/>
              <a:pPr>
                <a:defRPr/>
              </a:pPr>
              <a:t>18</a:t>
            </a:fld>
            <a:endParaRPr lang="en-US"/>
          </a:p>
        </p:txBody>
      </p:sp>
    </p:spTree>
    <p:extLst>
      <p:ext uri="{BB962C8B-B14F-4D97-AF65-F5344CB8AC3E}">
        <p14:creationId xmlns:p14="http://schemas.microsoft.com/office/powerpoint/2010/main" val="39317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9DC72-659B-E964-D347-64A1C3F16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1E90F-65D5-238F-9972-3897A5134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BF926-921D-0BD9-3FF4-F2A2EAC531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463B0E-857E-3E8C-A40B-E8CBBFEBC21B}"/>
              </a:ext>
            </a:extLst>
          </p:cNvPr>
          <p:cNvSpPr>
            <a:spLocks noGrp="1"/>
          </p:cNvSpPr>
          <p:nvPr>
            <p:ph type="sldNum" sz="quarter" idx="5"/>
          </p:nvPr>
        </p:nvSpPr>
        <p:spPr/>
        <p:txBody>
          <a:bodyPr/>
          <a:lstStyle/>
          <a:p>
            <a:pPr>
              <a:defRPr/>
            </a:pPr>
            <a:fld id="{E089E055-FEAA-4BD4-BA8A-D66490A0233A}" type="slidenum">
              <a:rPr lang="en-US" smtClean="0"/>
              <a:pPr>
                <a:defRPr/>
              </a:pPr>
              <a:t>19</a:t>
            </a:fld>
            <a:endParaRPr lang="en-US"/>
          </a:p>
        </p:txBody>
      </p:sp>
    </p:spTree>
    <p:extLst>
      <p:ext uri="{BB962C8B-B14F-4D97-AF65-F5344CB8AC3E}">
        <p14:creationId xmlns:p14="http://schemas.microsoft.com/office/powerpoint/2010/main" val="178470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D4FF5-5ED0-D917-022D-DD19A0F27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B5512-1E7D-CF1B-0EBB-917BB5B94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F7F6D-D893-F737-5B26-69FD68999C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32D264-6574-F694-77D9-CAA8044BCB21}"/>
              </a:ext>
            </a:extLst>
          </p:cNvPr>
          <p:cNvSpPr>
            <a:spLocks noGrp="1"/>
          </p:cNvSpPr>
          <p:nvPr>
            <p:ph type="sldNum" sz="quarter" idx="5"/>
          </p:nvPr>
        </p:nvSpPr>
        <p:spPr/>
        <p:txBody>
          <a:bodyPr/>
          <a:lstStyle/>
          <a:p>
            <a:pPr>
              <a:defRPr/>
            </a:pPr>
            <a:fld id="{E089E055-FEAA-4BD4-BA8A-D66490A0233A}" type="slidenum">
              <a:rPr lang="en-US" smtClean="0"/>
              <a:pPr>
                <a:defRPr/>
              </a:pPr>
              <a:t>2</a:t>
            </a:fld>
            <a:endParaRPr lang="en-US"/>
          </a:p>
        </p:txBody>
      </p:sp>
    </p:spTree>
    <p:extLst>
      <p:ext uri="{BB962C8B-B14F-4D97-AF65-F5344CB8AC3E}">
        <p14:creationId xmlns:p14="http://schemas.microsoft.com/office/powerpoint/2010/main" val="420404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D4F07-8C28-8878-E08F-66DECB002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9BE3F-AB00-3E17-B810-DC1A73CD2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57911-28C5-7A27-8519-C81B95DCF5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08468B-499C-4AA8-9137-D6CE623277E8}"/>
              </a:ext>
            </a:extLst>
          </p:cNvPr>
          <p:cNvSpPr>
            <a:spLocks noGrp="1"/>
          </p:cNvSpPr>
          <p:nvPr>
            <p:ph type="sldNum" sz="quarter" idx="5"/>
          </p:nvPr>
        </p:nvSpPr>
        <p:spPr/>
        <p:txBody>
          <a:bodyPr/>
          <a:lstStyle/>
          <a:p>
            <a:pPr>
              <a:defRPr/>
            </a:pPr>
            <a:fld id="{E089E055-FEAA-4BD4-BA8A-D66490A0233A}" type="slidenum">
              <a:rPr lang="en-US" smtClean="0"/>
              <a:pPr>
                <a:defRPr/>
              </a:pPr>
              <a:t>3</a:t>
            </a:fld>
            <a:endParaRPr lang="en-US"/>
          </a:p>
        </p:txBody>
      </p:sp>
    </p:spTree>
    <p:extLst>
      <p:ext uri="{BB962C8B-B14F-4D97-AF65-F5344CB8AC3E}">
        <p14:creationId xmlns:p14="http://schemas.microsoft.com/office/powerpoint/2010/main" val="79264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DC6CE-0429-44BC-EBF3-CBAAC753C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6DEF7-9359-6980-9F26-5900CC5DC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17E42-9AA7-FBA7-3764-7C9614C501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18F1DC-62AA-6313-355E-D3FD0C0C74F2}"/>
              </a:ext>
            </a:extLst>
          </p:cNvPr>
          <p:cNvSpPr>
            <a:spLocks noGrp="1"/>
          </p:cNvSpPr>
          <p:nvPr>
            <p:ph type="sldNum" sz="quarter" idx="5"/>
          </p:nvPr>
        </p:nvSpPr>
        <p:spPr/>
        <p:txBody>
          <a:bodyPr/>
          <a:lstStyle/>
          <a:p>
            <a:pPr>
              <a:defRPr/>
            </a:pPr>
            <a:fld id="{E089E055-FEAA-4BD4-BA8A-D66490A0233A}" type="slidenum">
              <a:rPr lang="en-US" smtClean="0"/>
              <a:pPr>
                <a:defRPr/>
              </a:pPr>
              <a:t>4</a:t>
            </a:fld>
            <a:endParaRPr lang="en-US"/>
          </a:p>
        </p:txBody>
      </p:sp>
    </p:spTree>
    <p:extLst>
      <p:ext uri="{BB962C8B-B14F-4D97-AF65-F5344CB8AC3E}">
        <p14:creationId xmlns:p14="http://schemas.microsoft.com/office/powerpoint/2010/main" val="189489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FA71-0F3E-B989-02A4-2EF918E390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6EB4E-FED1-5DE0-4C25-E1C82EDFE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5EE62-9507-BD49-ACE5-22BD07F785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49C90C-8814-768F-3AC2-5B75B55821F1}"/>
              </a:ext>
            </a:extLst>
          </p:cNvPr>
          <p:cNvSpPr>
            <a:spLocks noGrp="1"/>
          </p:cNvSpPr>
          <p:nvPr>
            <p:ph type="sldNum" sz="quarter" idx="5"/>
          </p:nvPr>
        </p:nvSpPr>
        <p:spPr/>
        <p:txBody>
          <a:bodyPr/>
          <a:lstStyle/>
          <a:p>
            <a:pPr>
              <a:defRPr/>
            </a:pPr>
            <a:fld id="{E089E055-FEAA-4BD4-BA8A-D66490A0233A}" type="slidenum">
              <a:rPr lang="en-US" smtClean="0"/>
              <a:pPr>
                <a:defRPr/>
              </a:pPr>
              <a:t>5</a:t>
            </a:fld>
            <a:endParaRPr lang="en-US"/>
          </a:p>
        </p:txBody>
      </p:sp>
    </p:spTree>
    <p:extLst>
      <p:ext uri="{BB962C8B-B14F-4D97-AF65-F5344CB8AC3E}">
        <p14:creationId xmlns:p14="http://schemas.microsoft.com/office/powerpoint/2010/main" val="105028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3337E-D132-554B-0971-D43022E90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188D1-2C1F-DE4D-09E9-09E2DB576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84660-3571-D79A-97F0-71258A68E0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BAD561-596D-B57E-92E8-014E40AD0CCB}"/>
              </a:ext>
            </a:extLst>
          </p:cNvPr>
          <p:cNvSpPr>
            <a:spLocks noGrp="1"/>
          </p:cNvSpPr>
          <p:nvPr>
            <p:ph type="sldNum" sz="quarter" idx="5"/>
          </p:nvPr>
        </p:nvSpPr>
        <p:spPr/>
        <p:txBody>
          <a:bodyPr/>
          <a:lstStyle/>
          <a:p>
            <a:pPr>
              <a:defRPr/>
            </a:pPr>
            <a:fld id="{E089E055-FEAA-4BD4-BA8A-D66490A0233A}" type="slidenum">
              <a:rPr lang="en-US" smtClean="0"/>
              <a:pPr>
                <a:defRPr/>
              </a:pPr>
              <a:t>6</a:t>
            </a:fld>
            <a:endParaRPr lang="en-US"/>
          </a:p>
        </p:txBody>
      </p:sp>
    </p:spTree>
    <p:extLst>
      <p:ext uri="{BB962C8B-B14F-4D97-AF65-F5344CB8AC3E}">
        <p14:creationId xmlns:p14="http://schemas.microsoft.com/office/powerpoint/2010/main" val="140504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53F12-C0CD-8881-9B32-21C6EFD5C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7A037-E8EA-84AD-93B2-9A2CD77D7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36BD5-58C0-46C5-DDA7-0BB047E9E7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162B1D-E105-8F1C-D649-620C04588476}"/>
              </a:ext>
            </a:extLst>
          </p:cNvPr>
          <p:cNvSpPr>
            <a:spLocks noGrp="1"/>
          </p:cNvSpPr>
          <p:nvPr>
            <p:ph type="sldNum" sz="quarter" idx="5"/>
          </p:nvPr>
        </p:nvSpPr>
        <p:spPr/>
        <p:txBody>
          <a:bodyPr/>
          <a:lstStyle/>
          <a:p>
            <a:pPr>
              <a:defRPr/>
            </a:pPr>
            <a:fld id="{E089E055-FEAA-4BD4-BA8A-D66490A0233A}" type="slidenum">
              <a:rPr lang="en-US" smtClean="0"/>
              <a:pPr>
                <a:defRPr/>
              </a:pPr>
              <a:t>7</a:t>
            </a:fld>
            <a:endParaRPr lang="en-US"/>
          </a:p>
        </p:txBody>
      </p:sp>
    </p:spTree>
    <p:extLst>
      <p:ext uri="{BB962C8B-B14F-4D97-AF65-F5344CB8AC3E}">
        <p14:creationId xmlns:p14="http://schemas.microsoft.com/office/powerpoint/2010/main" val="384049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FFCE-2A58-CDEE-F74E-9D6CA8506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4AE81-24CB-AB1D-CD3D-B1CA61CB7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C3AC6-9760-2F0C-7617-A81228ED4C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C1D2D-B224-0816-6052-2E3EB38DDD5F}"/>
              </a:ext>
            </a:extLst>
          </p:cNvPr>
          <p:cNvSpPr>
            <a:spLocks noGrp="1"/>
          </p:cNvSpPr>
          <p:nvPr>
            <p:ph type="sldNum" sz="quarter" idx="5"/>
          </p:nvPr>
        </p:nvSpPr>
        <p:spPr/>
        <p:txBody>
          <a:bodyPr/>
          <a:lstStyle/>
          <a:p>
            <a:pPr>
              <a:defRPr/>
            </a:pPr>
            <a:fld id="{E089E055-FEAA-4BD4-BA8A-D66490A0233A}" type="slidenum">
              <a:rPr lang="en-US" smtClean="0"/>
              <a:pPr>
                <a:defRPr/>
              </a:pPr>
              <a:t>8</a:t>
            </a:fld>
            <a:endParaRPr lang="en-US"/>
          </a:p>
        </p:txBody>
      </p:sp>
    </p:spTree>
    <p:extLst>
      <p:ext uri="{BB962C8B-B14F-4D97-AF65-F5344CB8AC3E}">
        <p14:creationId xmlns:p14="http://schemas.microsoft.com/office/powerpoint/2010/main" val="151976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7BAB0-291B-C6E7-D7B6-32F98E062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A8930-526D-5507-A703-207EDDB62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7E9FC-CF01-7884-F482-CE83114E81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CC4F8A-2C16-36E9-5A4E-124DD03D402B}"/>
              </a:ext>
            </a:extLst>
          </p:cNvPr>
          <p:cNvSpPr>
            <a:spLocks noGrp="1"/>
          </p:cNvSpPr>
          <p:nvPr>
            <p:ph type="sldNum" sz="quarter" idx="5"/>
          </p:nvPr>
        </p:nvSpPr>
        <p:spPr/>
        <p:txBody>
          <a:bodyPr/>
          <a:lstStyle/>
          <a:p>
            <a:pPr>
              <a:defRPr/>
            </a:pPr>
            <a:fld id="{E089E055-FEAA-4BD4-BA8A-D66490A0233A}" type="slidenum">
              <a:rPr lang="en-US" smtClean="0"/>
              <a:pPr>
                <a:defRPr/>
              </a:pPr>
              <a:t>9</a:t>
            </a:fld>
            <a:endParaRPr lang="en-US"/>
          </a:p>
        </p:txBody>
      </p:sp>
    </p:spTree>
    <p:extLst>
      <p:ext uri="{BB962C8B-B14F-4D97-AF65-F5344CB8AC3E}">
        <p14:creationId xmlns:p14="http://schemas.microsoft.com/office/powerpoint/2010/main" val="215915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18/10/relationships/comments" Target="../comments/modernComment_154_5F070D14.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35294" y="1230495"/>
            <a:ext cx="8051506" cy="2366010"/>
          </a:xfrm>
        </p:spPr>
        <p:txBody>
          <a:bodyPr/>
          <a:lstStyle/>
          <a:p>
            <a:pPr eaLnBrk="1" hangingPunct="1"/>
            <a:r>
              <a:rPr lang="en-US" sz="5400" b="1" dirty="0">
                <a:latin typeface="Calibri" panose="020F0502020204030204" pitchFamily="34" charset="0"/>
                <a:cs typeface="Calibri" panose="020F0502020204030204" pitchFamily="34" charset="0"/>
              </a:rPr>
              <a:t>Evolution of Metal Usage in Ancient Protein Domains</a:t>
            </a:r>
          </a:p>
        </p:txBody>
      </p:sp>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7907193" y="4876800"/>
            <a:ext cx="1032463" cy="17714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2" descr="Image result for UA logo">
            <a:extLst>
              <a:ext uri="{FF2B5EF4-FFF2-40B4-BE49-F238E27FC236}">
                <a16:creationId xmlns:a16="http://schemas.microsoft.com/office/drawing/2014/main" id="{9468506A-943E-4E10-D303-2A1DA0946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44" y="5049549"/>
            <a:ext cx="1551984" cy="14259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FF26B0-BD49-1718-C77B-5F093F0298BF}"/>
              </a:ext>
            </a:extLst>
          </p:cNvPr>
          <p:cNvSpPr txBox="1"/>
          <p:nvPr/>
        </p:nvSpPr>
        <p:spPr>
          <a:xfrm>
            <a:off x="1373342" y="3429000"/>
            <a:ext cx="6397317" cy="1425968"/>
          </a:xfrm>
          <a:prstGeom prst="rect">
            <a:avLst/>
          </a:prstGeom>
          <a:noFill/>
        </p:spPr>
        <p:txBody>
          <a:bodyPr wrap="square">
            <a:spAutoFit/>
          </a:bodyPr>
          <a:lstStyle/>
          <a:p>
            <a:pPr algn="ctr"/>
            <a:r>
              <a:rPr lang="en-US" b="1" dirty="0"/>
              <a:t>Nandini Manepalli, </a:t>
            </a:r>
            <a:r>
              <a:rPr lang="en-US" dirty="0"/>
              <a:t>Sawsan Wehbi, Joanna Masel</a:t>
            </a:r>
          </a:p>
          <a:p>
            <a:pPr algn="ctr"/>
            <a:endParaRPr lang="en-US" dirty="0"/>
          </a:p>
          <a:p>
            <a:pPr algn="ctr">
              <a:lnSpc>
                <a:spcPct val="150000"/>
              </a:lnSpc>
            </a:pPr>
            <a:r>
              <a:rPr lang="en-US" dirty="0"/>
              <a:t>Arizona NASA Space Grant Student Research Symposium</a:t>
            </a:r>
          </a:p>
          <a:p>
            <a:pPr algn="ctr">
              <a:lnSpc>
                <a:spcPct val="150000"/>
              </a:lnSpc>
            </a:pPr>
            <a:r>
              <a:rPr lang="en-US" dirty="0"/>
              <a:t>April 18, 2026</a:t>
            </a:r>
          </a:p>
        </p:txBody>
      </p:sp>
      <p:sp>
        <p:nvSpPr>
          <p:cNvPr id="6" name="Slide Number Placeholder 5">
            <a:extLst>
              <a:ext uri="{FF2B5EF4-FFF2-40B4-BE49-F238E27FC236}">
                <a16:creationId xmlns:a16="http://schemas.microsoft.com/office/drawing/2014/main" id="{E7FD2643-24C3-B448-D9BC-5F85A9A30280}"/>
              </a:ext>
            </a:extLst>
          </p:cNvPr>
          <p:cNvSpPr>
            <a:spLocks noGrp="1"/>
          </p:cNvSpPr>
          <p:nvPr>
            <p:ph type="sldNum" sz="quarter" idx="12"/>
          </p:nvPr>
        </p:nvSpPr>
        <p:spPr/>
        <p:txBody>
          <a:bodyPr/>
          <a:lstStyle/>
          <a:p>
            <a:pPr>
              <a:defRPr/>
            </a:pPr>
            <a:fld id="{0D5FF2BA-3355-46A5-9BF1-20F75A47B6B9}"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6B4F57-FD80-044B-1918-CF53D7AEB9FC}"/>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7859F0BF-3BAB-0312-3863-7A0E7D86A6C2}"/>
              </a:ext>
            </a:extLst>
          </p:cNvPr>
          <p:cNvSpPr>
            <a:spLocks noGrp="1" noChangeArrowheads="1"/>
          </p:cNvSpPr>
          <p:nvPr>
            <p:ph type="ctrTitle"/>
          </p:nvPr>
        </p:nvSpPr>
        <p:spPr>
          <a:xfrm>
            <a:off x="2597223" y="180207"/>
            <a:ext cx="4108377" cy="990600"/>
          </a:xfrm>
        </p:spPr>
        <p:txBody>
          <a:bodyPr/>
          <a:lstStyle/>
          <a:p>
            <a:pPr eaLnBrk="1" hangingPunct="1"/>
            <a:r>
              <a:rPr lang="en-US" b="1" dirty="0">
                <a:latin typeface="Calibri" panose="020F0502020204030204" pitchFamily="34" charset="0"/>
                <a:cs typeface="Calibri" panose="020F0502020204030204" pitchFamily="34" charset="0"/>
              </a:rPr>
              <a:t>Protein domains</a:t>
            </a:r>
          </a:p>
        </p:txBody>
      </p:sp>
      <p:grpSp>
        <p:nvGrpSpPr>
          <p:cNvPr id="2293" name="Group 2292">
            <a:extLst>
              <a:ext uri="{FF2B5EF4-FFF2-40B4-BE49-F238E27FC236}">
                <a16:creationId xmlns:a16="http://schemas.microsoft.com/office/drawing/2014/main" id="{CE67D9B4-A16C-2760-6EA4-06D0CC1524CB}"/>
              </a:ext>
            </a:extLst>
          </p:cNvPr>
          <p:cNvGrpSpPr/>
          <p:nvPr/>
        </p:nvGrpSpPr>
        <p:grpSpPr>
          <a:xfrm>
            <a:off x="-1681433" y="21367109"/>
            <a:ext cx="10368233" cy="6617784"/>
            <a:chOff x="5716823" y="31633222"/>
            <a:chExt cx="10368233" cy="6617784"/>
          </a:xfrm>
        </p:grpSpPr>
        <p:grpSp>
          <p:nvGrpSpPr>
            <p:cNvPr id="2294" name="Group 2293">
              <a:extLst>
                <a:ext uri="{FF2B5EF4-FFF2-40B4-BE49-F238E27FC236}">
                  <a16:creationId xmlns:a16="http://schemas.microsoft.com/office/drawing/2014/main" id="{2F59894E-3475-32B6-C0EE-3DFB5ED04BC1}"/>
                </a:ext>
              </a:extLst>
            </p:cNvPr>
            <p:cNvGrpSpPr/>
            <p:nvPr/>
          </p:nvGrpSpPr>
          <p:grpSpPr>
            <a:xfrm>
              <a:off x="5716823" y="32440109"/>
              <a:ext cx="3047963" cy="4151960"/>
              <a:chOff x="6503252" y="33521533"/>
              <a:chExt cx="3047963" cy="4151960"/>
            </a:xfrm>
          </p:grpSpPr>
          <p:grpSp>
            <p:nvGrpSpPr>
              <p:cNvPr id="2355" name="Group 2354">
                <a:extLst>
                  <a:ext uri="{FF2B5EF4-FFF2-40B4-BE49-F238E27FC236}">
                    <a16:creationId xmlns:a16="http://schemas.microsoft.com/office/drawing/2014/main" id="{35DAD064-B9E3-19BC-7070-3A21694267E0}"/>
                  </a:ext>
                </a:extLst>
              </p:cNvPr>
              <p:cNvGrpSpPr/>
              <p:nvPr/>
            </p:nvGrpSpPr>
            <p:grpSpPr>
              <a:xfrm>
                <a:off x="6503252" y="33521533"/>
                <a:ext cx="3047963" cy="4151960"/>
                <a:chOff x="6172200" y="33904497"/>
                <a:chExt cx="3047963" cy="4151960"/>
              </a:xfrm>
            </p:grpSpPr>
            <p:grpSp>
              <p:nvGrpSpPr>
                <p:cNvPr id="2357" name="Group 2356">
                  <a:extLst>
                    <a:ext uri="{FF2B5EF4-FFF2-40B4-BE49-F238E27FC236}">
                      <a16:creationId xmlns:a16="http://schemas.microsoft.com/office/drawing/2014/main" id="{1C52EA42-BF3D-0BBB-2367-C83AD1A9FB06}"/>
                    </a:ext>
                  </a:extLst>
                </p:cNvPr>
                <p:cNvGrpSpPr/>
                <p:nvPr/>
              </p:nvGrpSpPr>
              <p:grpSpPr>
                <a:xfrm rot="16200000">
                  <a:off x="6083624" y="34437196"/>
                  <a:ext cx="3224238" cy="2591951"/>
                  <a:chOff x="8900003" y="31703537"/>
                  <a:chExt cx="3772445" cy="5607901"/>
                </a:xfrm>
              </p:grpSpPr>
              <p:cxnSp>
                <p:nvCxnSpPr>
                  <p:cNvPr id="2365" name="Straight Connector 2364">
                    <a:extLst>
                      <a:ext uri="{FF2B5EF4-FFF2-40B4-BE49-F238E27FC236}">
                        <a16:creationId xmlns:a16="http://schemas.microsoft.com/office/drawing/2014/main" id="{1A6BF6A7-B6F0-950E-0725-B1243D83E854}"/>
                      </a:ext>
                    </a:extLst>
                  </p:cNvPr>
                  <p:cNvCxnSpPr>
                    <a:cxnSpLocks/>
                  </p:cNvCxnSpPr>
                  <p:nvPr/>
                </p:nvCxnSpPr>
                <p:spPr>
                  <a:xfrm>
                    <a:off x="8947326" y="34180530"/>
                    <a:ext cx="0" cy="2117795"/>
                  </a:xfrm>
                  <a:prstGeom prst="line">
                    <a:avLst/>
                  </a:prstGeom>
                  <a:ln w="101600"/>
                </p:spPr>
                <p:style>
                  <a:lnRef idx="1">
                    <a:schemeClr val="dk1"/>
                  </a:lnRef>
                  <a:fillRef idx="0">
                    <a:schemeClr val="dk1"/>
                  </a:fillRef>
                  <a:effectRef idx="0">
                    <a:schemeClr val="dk1"/>
                  </a:effectRef>
                  <a:fontRef idx="minor">
                    <a:schemeClr val="tx1"/>
                  </a:fontRef>
                </p:style>
              </p:cxnSp>
              <p:grpSp>
                <p:nvGrpSpPr>
                  <p:cNvPr id="2366" name="Group 2365">
                    <a:extLst>
                      <a:ext uri="{FF2B5EF4-FFF2-40B4-BE49-F238E27FC236}">
                        <a16:creationId xmlns:a16="http://schemas.microsoft.com/office/drawing/2014/main" id="{25D6B413-C02A-9F6F-4EB7-32E57FFFFBE1}"/>
                      </a:ext>
                    </a:extLst>
                  </p:cNvPr>
                  <p:cNvGrpSpPr/>
                  <p:nvPr/>
                </p:nvGrpSpPr>
                <p:grpSpPr>
                  <a:xfrm>
                    <a:off x="8900003" y="31703537"/>
                    <a:ext cx="3772445" cy="5607901"/>
                    <a:chOff x="8900003" y="31703537"/>
                    <a:chExt cx="3772445" cy="5607901"/>
                  </a:xfrm>
                </p:grpSpPr>
                <p:grpSp>
                  <p:nvGrpSpPr>
                    <p:cNvPr id="2368" name="Group 2367">
                      <a:extLst>
                        <a:ext uri="{FF2B5EF4-FFF2-40B4-BE49-F238E27FC236}">
                          <a16:creationId xmlns:a16="http://schemas.microsoft.com/office/drawing/2014/main" id="{F9186643-42CD-E524-4FAE-206816B95F38}"/>
                        </a:ext>
                      </a:extLst>
                    </p:cNvPr>
                    <p:cNvGrpSpPr/>
                    <p:nvPr/>
                  </p:nvGrpSpPr>
                  <p:grpSpPr>
                    <a:xfrm>
                      <a:off x="8900003" y="35308881"/>
                      <a:ext cx="3772445" cy="2002557"/>
                      <a:chOff x="6881859" y="4871233"/>
                      <a:chExt cx="1213995" cy="919967"/>
                    </a:xfrm>
                  </p:grpSpPr>
                  <p:cxnSp>
                    <p:nvCxnSpPr>
                      <p:cNvPr id="2375" name="Straight Connector 2374">
                        <a:extLst>
                          <a:ext uri="{FF2B5EF4-FFF2-40B4-BE49-F238E27FC236}">
                            <a16:creationId xmlns:a16="http://schemas.microsoft.com/office/drawing/2014/main" id="{5546752E-F9E4-E0D9-3C68-FFCBA052C2B2}"/>
                          </a:ext>
                        </a:extLst>
                      </p:cNvPr>
                      <p:cNvCxnSpPr>
                        <a:cxnSpLocks/>
                      </p:cNvCxnSpPr>
                      <p:nvPr/>
                    </p:nvCxnSpPr>
                    <p:spPr>
                      <a:xfrm>
                        <a:off x="6881859" y="5334000"/>
                        <a:ext cx="433341"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6" name="Straight Connector 2375">
                        <a:extLst>
                          <a:ext uri="{FF2B5EF4-FFF2-40B4-BE49-F238E27FC236}">
                            <a16:creationId xmlns:a16="http://schemas.microsoft.com/office/drawing/2014/main" id="{CBE37149-D930-8FC5-4D2D-391823228FA1}"/>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7" name="Straight Connector 2376">
                        <a:extLst>
                          <a:ext uri="{FF2B5EF4-FFF2-40B4-BE49-F238E27FC236}">
                            <a16:creationId xmlns:a16="http://schemas.microsoft.com/office/drawing/2014/main" id="{3478C562-9C15-8E59-CB5D-5BBF60B4CF6C}"/>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8" name="Straight Connector 2377">
                        <a:extLst>
                          <a:ext uri="{FF2B5EF4-FFF2-40B4-BE49-F238E27FC236}">
                            <a16:creationId xmlns:a16="http://schemas.microsoft.com/office/drawing/2014/main" id="{25374C53-447F-A21A-88D0-8577FB89F816}"/>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9" name="Straight Connector 2378">
                        <a:extLst>
                          <a:ext uri="{FF2B5EF4-FFF2-40B4-BE49-F238E27FC236}">
                            <a16:creationId xmlns:a16="http://schemas.microsoft.com/office/drawing/2014/main" id="{AE9D3925-6D5D-98FA-1153-9C6EA5E241E3}"/>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nvGrpSpPr>
                    <p:cNvPr id="2369" name="Group 2368">
                      <a:extLst>
                        <a:ext uri="{FF2B5EF4-FFF2-40B4-BE49-F238E27FC236}">
                          <a16:creationId xmlns:a16="http://schemas.microsoft.com/office/drawing/2014/main" id="{0F0A0CA3-D267-958F-B2CC-538AAD60FCD2}"/>
                        </a:ext>
                      </a:extLst>
                    </p:cNvPr>
                    <p:cNvGrpSpPr/>
                    <p:nvPr/>
                  </p:nvGrpSpPr>
                  <p:grpSpPr>
                    <a:xfrm>
                      <a:off x="8947327" y="31703537"/>
                      <a:ext cx="3707257" cy="2002558"/>
                      <a:chOff x="6902837" y="4871233"/>
                      <a:chExt cx="1193017" cy="919967"/>
                    </a:xfrm>
                  </p:grpSpPr>
                  <p:cxnSp>
                    <p:nvCxnSpPr>
                      <p:cNvPr id="2370" name="Straight Connector 2369">
                        <a:extLst>
                          <a:ext uri="{FF2B5EF4-FFF2-40B4-BE49-F238E27FC236}">
                            <a16:creationId xmlns:a16="http://schemas.microsoft.com/office/drawing/2014/main" id="{9D2D109C-FBF3-E2D2-4109-3EB3CC70AA39}"/>
                          </a:ext>
                        </a:extLst>
                      </p:cNvPr>
                      <p:cNvCxnSpPr>
                        <a:cxnSpLocks/>
                      </p:cNvCxnSpPr>
                      <p:nvPr/>
                    </p:nvCxnSpPr>
                    <p:spPr>
                      <a:xfrm>
                        <a:off x="6902837" y="5328085"/>
                        <a:ext cx="412363"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1" name="Straight Connector 2370">
                        <a:extLst>
                          <a:ext uri="{FF2B5EF4-FFF2-40B4-BE49-F238E27FC236}">
                            <a16:creationId xmlns:a16="http://schemas.microsoft.com/office/drawing/2014/main" id="{CC77E878-64B4-9323-CB6A-011715C3CA1C}"/>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2" name="Straight Connector 2371">
                        <a:extLst>
                          <a:ext uri="{FF2B5EF4-FFF2-40B4-BE49-F238E27FC236}">
                            <a16:creationId xmlns:a16="http://schemas.microsoft.com/office/drawing/2014/main" id="{915CA30E-6CDA-84B5-B6E0-3692530C4C98}"/>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3" name="Straight Connector 2372">
                        <a:extLst>
                          <a:ext uri="{FF2B5EF4-FFF2-40B4-BE49-F238E27FC236}">
                            <a16:creationId xmlns:a16="http://schemas.microsoft.com/office/drawing/2014/main" id="{8913531D-DB20-D673-8650-8ED2C20BB4B6}"/>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4" name="Straight Connector 2373">
                        <a:extLst>
                          <a:ext uri="{FF2B5EF4-FFF2-40B4-BE49-F238E27FC236}">
                            <a16:creationId xmlns:a16="http://schemas.microsoft.com/office/drawing/2014/main" id="{90439446-CB67-D8FD-1700-D98129D1B4AE}"/>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cxnSp>
                <p:nvCxnSpPr>
                  <p:cNvPr id="2367" name="Straight Connector 2366">
                    <a:extLst>
                      <a:ext uri="{FF2B5EF4-FFF2-40B4-BE49-F238E27FC236}">
                        <a16:creationId xmlns:a16="http://schemas.microsoft.com/office/drawing/2014/main" id="{0A14BB43-4330-DA9D-3173-382290F87FED}"/>
                      </a:ext>
                    </a:extLst>
                  </p:cNvPr>
                  <p:cNvCxnSpPr>
                    <a:cxnSpLocks/>
                  </p:cNvCxnSpPr>
                  <p:nvPr/>
                </p:nvCxnSpPr>
                <p:spPr>
                  <a:xfrm>
                    <a:off x="8947326" y="32645798"/>
                    <a:ext cx="0" cy="2117795"/>
                  </a:xfrm>
                  <a:prstGeom prst="line">
                    <a:avLst/>
                  </a:prstGeom>
                  <a:ln w="101600"/>
                </p:spPr>
                <p:style>
                  <a:lnRef idx="1">
                    <a:schemeClr val="dk1"/>
                  </a:lnRef>
                  <a:fillRef idx="0">
                    <a:schemeClr val="dk1"/>
                  </a:fillRef>
                  <a:effectRef idx="0">
                    <a:schemeClr val="dk1"/>
                  </a:effectRef>
                  <a:fontRef idx="minor">
                    <a:schemeClr val="tx1"/>
                  </a:fontRef>
                </p:style>
              </p:cxnSp>
            </p:grpSp>
            <p:cxnSp>
              <p:nvCxnSpPr>
                <p:cNvPr id="2358" name="Straight Connector 2357">
                  <a:extLst>
                    <a:ext uri="{FF2B5EF4-FFF2-40B4-BE49-F238E27FC236}">
                      <a16:creationId xmlns:a16="http://schemas.microsoft.com/office/drawing/2014/main" id="{A235C451-9345-CC20-0AAB-5C6714D22F60}"/>
                    </a:ext>
                  </a:extLst>
                </p:cNvPr>
                <p:cNvCxnSpPr>
                  <a:cxnSpLocks/>
                </p:cNvCxnSpPr>
                <p:nvPr/>
              </p:nvCxnSpPr>
              <p:spPr>
                <a:xfrm>
                  <a:off x="7695196" y="37272460"/>
                  <a:ext cx="0" cy="783997"/>
                </a:xfrm>
                <a:prstGeom prst="line">
                  <a:avLst/>
                </a:prstGeom>
                <a:ln w="101600"/>
              </p:spPr>
              <p:style>
                <a:lnRef idx="1">
                  <a:schemeClr val="dk1"/>
                </a:lnRef>
                <a:fillRef idx="0">
                  <a:schemeClr val="dk1"/>
                </a:fillRef>
                <a:effectRef idx="0">
                  <a:schemeClr val="dk1"/>
                </a:effectRef>
                <a:fontRef idx="minor">
                  <a:schemeClr val="tx1"/>
                </a:fontRef>
              </p:style>
            </p:cxnSp>
            <p:sp>
              <p:nvSpPr>
                <p:cNvPr id="2359" name="Diamond 2358">
                  <a:extLst>
                    <a:ext uri="{FF2B5EF4-FFF2-40B4-BE49-F238E27FC236}">
                      <a16:creationId xmlns:a16="http://schemas.microsoft.com/office/drawing/2014/main" id="{6123C351-69AB-058F-6520-C93431AF56B0}"/>
                    </a:ext>
                  </a:extLst>
                </p:cNvPr>
                <p:cNvSpPr/>
                <p:nvPr/>
              </p:nvSpPr>
              <p:spPr>
                <a:xfrm>
                  <a:off x="6579945" y="35953441"/>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Diamond 2359">
                  <a:extLst>
                    <a:ext uri="{FF2B5EF4-FFF2-40B4-BE49-F238E27FC236}">
                      <a16:creationId xmlns:a16="http://schemas.microsoft.com/office/drawing/2014/main" id="{28C2EC55-7097-700C-F4CE-E86838F664E2}"/>
                    </a:ext>
                  </a:extLst>
                </p:cNvPr>
                <p:cNvSpPr/>
                <p:nvPr/>
              </p:nvSpPr>
              <p:spPr>
                <a:xfrm>
                  <a:off x="8274346" y="35888110"/>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61" name="Oval 2360">
                  <a:extLst>
                    <a:ext uri="{FF2B5EF4-FFF2-40B4-BE49-F238E27FC236}">
                      <a16:creationId xmlns:a16="http://schemas.microsoft.com/office/drawing/2014/main" id="{1A7D94F8-1E1D-24F6-D265-734066B090AE}"/>
                    </a:ext>
                  </a:extLst>
                </p:cNvPr>
                <p:cNvSpPr/>
                <p:nvPr/>
              </p:nvSpPr>
              <p:spPr>
                <a:xfrm>
                  <a:off x="6172200" y="33928493"/>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a:extLst>
                    <a:ext uri="{FF2B5EF4-FFF2-40B4-BE49-F238E27FC236}">
                      <a16:creationId xmlns:a16="http://schemas.microsoft.com/office/drawing/2014/main" id="{907516EE-E775-F6F1-F2F2-DBE1EE2A79D8}"/>
                    </a:ext>
                  </a:extLst>
                </p:cNvPr>
                <p:cNvSpPr/>
                <p:nvPr/>
              </p:nvSpPr>
              <p:spPr>
                <a:xfrm>
                  <a:off x="7816973" y="33904497"/>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Oval 2362">
                  <a:extLst>
                    <a:ext uri="{FF2B5EF4-FFF2-40B4-BE49-F238E27FC236}">
                      <a16:creationId xmlns:a16="http://schemas.microsoft.com/office/drawing/2014/main" id="{649171E4-26A1-F576-146C-108F3D239E61}"/>
                    </a:ext>
                  </a:extLst>
                </p:cNvPr>
                <p:cNvSpPr/>
                <p:nvPr/>
              </p:nvSpPr>
              <p:spPr>
                <a:xfrm>
                  <a:off x="8721932" y="33904497"/>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a:extLst>
                    <a:ext uri="{FF2B5EF4-FFF2-40B4-BE49-F238E27FC236}">
                      <a16:creationId xmlns:a16="http://schemas.microsoft.com/office/drawing/2014/main" id="{E7E16816-A6D1-9FBB-5669-B3DC0E8DD6B4}"/>
                    </a:ext>
                  </a:extLst>
                </p:cNvPr>
                <p:cNvSpPr/>
                <p:nvPr/>
              </p:nvSpPr>
              <p:spPr>
                <a:xfrm>
                  <a:off x="7075912" y="3392849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 name="5-Point Star 2355">
                <a:extLst>
                  <a:ext uri="{FF2B5EF4-FFF2-40B4-BE49-F238E27FC236}">
                    <a16:creationId xmlns:a16="http://schemas.microsoft.com/office/drawing/2014/main" id="{9042BEF7-E7B7-57E9-498B-A63A183BE78F}"/>
                  </a:ext>
                </a:extLst>
              </p:cNvPr>
              <p:cNvSpPr/>
              <p:nvPr/>
            </p:nvSpPr>
            <p:spPr>
              <a:xfrm rot="17269488">
                <a:off x="7497051" y="36490596"/>
                <a:ext cx="951802" cy="914317"/>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5" name="Group 2294">
              <a:extLst>
                <a:ext uri="{FF2B5EF4-FFF2-40B4-BE49-F238E27FC236}">
                  <a16:creationId xmlns:a16="http://schemas.microsoft.com/office/drawing/2014/main" id="{AC6B7456-47D4-603C-C302-B7822B37CD22}"/>
                </a:ext>
              </a:extLst>
            </p:cNvPr>
            <p:cNvGrpSpPr/>
            <p:nvPr/>
          </p:nvGrpSpPr>
          <p:grpSpPr>
            <a:xfrm>
              <a:off x="9759265" y="32449686"/>
              <a:ext cx="1403190" cy="4019218"/>
              <a:chOff x="10342925" y="33521533"/>
              <a:chExt cx="1403190" cy="4019218"/>
            </a:xfrm>
          </p:grpSpPr>
          <p:cxnSp>
            <p:nvCxnSpPr>
              <p:cNvPr id="2347" name="Straight Connector 2346">
                <a:extLst>
                  <a:ext uri="{FF2B5EF4-FFF2-40B4-BE49-F238E27FC236}">
                    <a16:creationId xmlns:a16="http://schemas.microsoft.com/office/drawing/2014/main" id="{2CA94DA5-80EC-58C1-3A2F-56FF0D9CE773}"/>
                  </a:ext>
                </a:extLst>
              </p:cNvPr>
              <p:cNvCxnSpPr>
                <a:cxnSpLocks/>
              </p:cNvCxnSpPr>
              <p:nvPr/>
            </p:nvCxnSpPr>
            <p:spPr>
              <a:xfrm flipV="1">
                <a:off x="11057683" y="35811420"/>
                <a:ext cx="0" cy="1729331"/>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8" name="Straight Connector 2347">
                <a:extLst>
                  <a:ext uri="{FF2B5EF4-FFF2-40B4-BE49-F238E27FC236}">
                    <a16:creationId xmlns:a16="http://schemas.microsoft.com/office/drawing/2014/main" id="{6A283748-836E-3AE9-E6E5-BDBA92AB20DF}"/>
                  </a:ext>
                </a:extLst>
              </p:cNvPr>
              <p:cNvCxnSpPr>
                <a:cxnSpLocks/>
              </p:cNvCxnSpPr>
              <p:nvPr/>
            </p:nvCxnSpPr>
            <p:spPr>
              <a:xfrm rot="16200000">
                <a:off x="10827690"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9" name="Straight Connector 2348">
                <a:extLst>
                  <a:ext uri="{FF2B5EF4-FFF2-40B4-BE49-F238E27FC236}">
                    <a16:creationId xmlns:a16="http://schemas.microsoft.com/office/drawing/2014/main" id="{E73DD290-7AF4-59CF-BE79-7AECC49F1E3B}"/>
                  </a:ext>
                </a:extLst>
              </p:cNvPr>
              <p:cNvCxnSpPr>
                <a:cxnSpLocks/>
              </p:cNvCxnSpPr>
              <p:nvPr/>
            </p:nvCxnSpPr>
            <p:spPr>
              <a:xfrm rot="16200000">
                <a:off x="11287677"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0" name="Straight Connector 2349">
                <a:extLst>
                  <a:ext uri="{FF2B5EF4-FFF2-40B4-BE49-F238E27FC236}">
                    <a16:creationId xmlns:a16="http://schemas.microsoft.com/office/drawing/2014/main" id="{C79E12B6-943C-021F-0274-2EEC0B9E0D4E}"/>
                  </a:ext>
                </a:extLst>
              </p:cNvPr>
              <p:cNvCxnSpPr>
                <a:cxnSpLocks/>
              </p:cNvCxnSpPr>
              <p:nvPr/>
            </p:nvCxnSpPr>
            <p:spPr>
              <a:xfrm rot="16200000" flipH="1">
                <a:off x="10459186" y="34784647"/>
                <a:ext cx="2093118"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1" name="Straight Connector 2350">
                <a:extLst>
                  <a:ext uri="{FF2B5EF4-FFF2-40B4-BE49-F238E27FC236}">
                    <a16:creationId xmlns:a16="http://schemas.microsoft.com/office/drawing/2014/main" id="{B4524E40-7FCA-78B5-D7DC-5CEBD3B9DC7C}"/>
                  </a:ext>
                </a:extLst>
              </p:cNvPr>
              <p:cNvCxnSpPr>
                <a:cxnSpLocks/>
              </p:cNvCxnSpPr>
              <p:nvPr/>
            </p:nvCxnSpPr>
            <p:spPr>
              <a:xfrm rot="16200000" flipH="1">
                <a:off x="9548338" y="34801632"/>
                <a:ext cx="2093118" cy="5602"/>
              </a:xfrm>
              <a:prstGeom prst="line">
                <a:avLst/>
              </a:prstGeom>
              <a:ln w="101600"/>
            </p:spPr>
            <p:style>
              <a:lnRef idx="1">
                <a:schemeClr val="dk1"/>
              </a:lnRef>
              <a:fillRef idx="0">
                <a:schemeClr val="dk1"/>
              </a:fillRef>
              <a:effectRef idx="0">
                <a:schemeClr val="dk1"/>
              </a:effectRef>
              <a:fontRef idx="minor">
                <a:schemeClr val="tx1"/>
              </a:fontRef>
            </p:style>
          </p:cxnSp>
          <p:sp>
            <p:nvSpPr>
              <p:cNvPr id="2352" name="Diamond 2351">
                <a:extLst>
                  <a:ext uri="{FF2B5EF4-FFF2-40B4-BE49-F238E27FC236}">
                    <a16:creationId xmlns:a16="http://schemas.microsoft.com/office/drawing/2014/main" id="{DB592DCE-B859-A762-CE61-E17ACAD6BCBD}"/>
                  </a:ext>
                </a:extLst>
              </p:cNvPr>
              <p:cNvSpPr/>
              <p:nvPr/>
            </p:nvSpPr>
            <p:spPr>
              <a:xfrm>
                <a:off x="10800298" y="35505146"/>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53" name="Oval 2352">
                <a:extLst>
                  <a:ext uri="{FF2B5EF4-FFF2-40B4-BE49-F238E27FC236}">
                    <a16:creationId xmlns:a16="http://schemas.microsoft.com/office/drawing/2014/main" id="{D179EC29-3A00-8CD5-94D0-35F19E287F88}"/>
                  </a:ext>
                </a:extLst>
              </p:cNvPr>
              <p:cNvSpPr/>
              <p:nvPr/>
            </p:nvSpPr>
            <p:spPr>
              <a:xfrm>
                <a:off x="10342925" y="33521533"/>
                <a:ext cx="498231" cy="478465"/>
              </a:xfrm>
              <a:prstGeom prst="ellipse">
                <a:avLst/>
              </a:prstGeom>
              <a:solidFill>
                <a:schemeClr val="accent1">
                  <a:lumMod val="60000"/>
                  <a:lumOff val="4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a:extLst>
                  <a:ext uri="{FF2B5EF4-FFF2-40B4-BE49-F238E27FC236}">
                    <a16:creationId xmlns:a16="http://schemas.microsoft.com/office/drawing/2014/main" id="{0BE960F5-A8FD-5552-9F0C-56BEF1773D14}"/>
                  </a:ext>
                </a:extLst>
              </p:cNvPr>
              <p:cNvSpPr/>
              <p:nvPr/>
            </p:nvSpPr>
            <p:spPr>
              <a:xfrm>
                <a:off x="11247884" y="3352153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6" name="Group 2295">
              <a:extLst>
                <a:ext uri="{FF2B5EF4-FFF2-40B4-BE49-F238E27FC236}">
                  <a16:creationId xmlns:a16="http://schemas.microsoft.com/office/drawing/2014/main" id="{D14E0706-3737-26C9-11A2-DF5FCCF8EE95}"/>
                </a:ext>
              </a:extLst>
            </p:cNvPr>
            <p:cNvGrpSpPr/>
            <p:nvPr/>
          </p:nvGrpSpPr>
          <p:grpSpPr>
            <a:xfrm>
              <a:off x="12227943" y="35383490"/>
              <a:ext cx="2380145" cy="1367938"/>
              <a:chOff x="11978407" y="36057840"/>
              <a:chExt cx="2970654" cy="1840061"/>
            </a:xfrm>
          </p:grpSpPr>
          <p:grpSp>
            <p:nvGrpSpPr>
              <p:cNvPr id="2339" name="Group 2338">
                <a:extLst>
                  <a:ext uri="{FF2B5EF4-FFF2-40B4-BE49-F238E27FC236}">
                    <a16:creationId xmlns:a16="http://schemas.microsoft.com/office/drawing/2014/main" id="{878049F7-D329-0B40-2CA9-48C112177F92}"/>
                  </a:ext>
                </a:extLst>
              </p:cNvPr>
              <p:cNvGrpSpPr/>
              <p:nvPr/>
            </p:nvGrpSpPr>
            <p:grpSpPr>
              <a:xfrm rot="5400000">
                <a:off x="12665902" y="35592731"/>
                <a:ext cx="1428021" cy="2803011"/>
                <a:chOff x="10592097" y="33731601"/>
                <a:chExt cx="925573" cy="3211024"/>
              </a:xfrm>
            </p:grpSpPr>
            <p:cxnSp>
              <p:nvCxnSpPr>
                <p:cNvPr id="2342" name="Straight Connector 2341">
                  <a:extLst>
                    <a:ext uri="{FF2B5EF4-FFF2-40B4-BE49-F238E27FC236}">
                      <a16:creationId xmlns:a16="http://schemas.microsoft.com/office/drawing/2014/main" id="{808D5814-249E-C0FB-EA87-EE6D6A8891F4}"/>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43" name="Straight Connector 2342">
                  <a:extLst>
                    <a:ext uri="{FF2B5EF4-FFF2-40B4-BE49-F238E27FC236}">
                      <a16:creationId xmlns:a16="http://schemas.microsoft.com/office/drawing/2014/main" id="{A1ED4530-E878-1DEA-8FB6-2DBA844A05D0}"/>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4" name="Straight Connector 2343">
                  <a:extLst>
                    <a:ext uri="{FF2B5EF4-FFF2-40B4-BE49-F238E27FC236}">
                      <a16:creationId xmlns:a16="http://schemas.microsoft.com/office/drawing/2014/main" id="{C58E7DAD-1D06-14C6-DC37-B064F1154B05}"/>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5" name="Straight Connector 2344">
                  <a:extLst>
                    <a:ext uri="{FF2B5EF4-FFF2-40B4-BE49-F238E27FC236}">
                      <a16:creationId xmlns:a16="http://schemas.microsoft.com/office/drawing/2014/main" id="{C51BEB2F-375D-7B1C-FEE1-7A30B24BADF3}"/>
                    </a:ext>
                  </a:extLst>
                </p:cNvPr>
                <p:cNvCxnSpPr>
                  <a:cxnSpLocks/>
                </p:cNvCxnSpPr>
                <p:nvPr/>
              </p:nvCxnSpPr>
              <p:spPr>
                <a:xfrm rot="16200000" flipH="1">
                  <a:off x="10459186" y="34778160"/>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46" name="Straight Connector 2345">
                  <a:extLst>
                    <a:ext uri="{FF2B5EF4-FFF2-40B4-BE49-F238E27FC236}">
                      <a16:creationId xmlns:a16="http://schemas.microsoft.com/office/drawing/2014/main" id="{17D8E1D1-2706-A8E5-DF8E-9AE16D9AB849}"/>
                    </a:ext>
                  </a:extLst>
                </p:cNvPr>
                <p:cNvCxnSpPr>
                  <a:cxnSpLocks/>
                </p:cNvCxnSpPr>
                <p:nvPr/>
              </p:nvCxnSpPr>
              <p:spPr>
                <a:xfrm rot="16200000" flipH="1">
                  <a:off x="9548339" y="34795145"/>
                  <a:ext cx="2093118" cy="5602"/>
                </a:xfrm>
                <a:prstGeom prst="line">
                  <a:avLst/>
                </a:prstGeom>
                <a:ln w="88900"/>
              </p:spPr>
              <p:style>
                <a:lnRef idx="1">
                  <a:schemeClr val="dk1"/>
                </a:lnRef>
                <a:fillRef idx="0">
                  <a:schemeClr val="dk1"/>
                </a:fillRef>
                <a:effectRef idx="0">
                  <a:schemeClr val="dk1"/>
                </a:effectRef>
                <a:fontRef idx="minor">
                  <a:schemeClr val="tx1"/>
                </a:fontRef>
              </p:style>
            </p:cxnSp>
          </p:grpSp>
          <p:sp>
            <p:nvSpPr>
              <p:cNvPr id="2340" name="Oval 2339">
                <a:extLst>
                  <a:ext uri="{FF2B5EF4-FFF2-40B4-BE49-F238E27FC236}">
                    <a16:creationId xmlns:a16="http://schemas.microsoft.com/office/drawing/2014/main" id="{B2D6F61E-C10F-8BE0-9DC7-AEF62C8F41D6}"/>
                  </a:ext>
                </a:extLst>
              </p:cNvPr>
              <p:cNvSpPr/>
              <p:nvPr/>
            </p:nvSpPr>
            <p:spPr>
              <a:xfrm>
                <a:off x="14550299" y="36057840"/>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2340">
                <a:extLst>
                  <a:ext uri="{FF2B5EF4-FFF2-40B4-BE49-F238E27FC236}">
                    <a16:creationId xmlns:a16="http://schemas.microsoft.com/office/drawing/2014/main" id="{E8D8DCB1-01D5-9E9E-DF6E-8B18137EBD36}"/>
                  </a:ext>
                </a:extLst>
              </p:cNvPr>
              <p:cNvSpPr/>
              <p:nvPr/>
            </p:nvSpPr>
            <p:spPr>
              <a:xfrm>
                <a:off x="14550299" y="37506927"/>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7" name="Group 2296">
              <a:extLst>
                <a:ext uri="{FF2B5EF4-FFF2-40B4-BE49-F238E27FC236}">
                  <a16:creationId xmlns:a16="http://schemas.microsoft.com/office/drawing/2014/main" id="{4DC22FEC-48E1-A502-A5D5-BD61AF5179A6}"/>
                </a:ext>
              </a:extLst>
            </p:cNvPr>
            <p:cNvGrpSpPr/>
            <p:nvPr/>
          </p:nvGrpSpPr>
          <p:grpSpPr>
            <a:xfrm>
              <a:off x="12202804" y="32313441"/>
              <a:ext cx="2453474" cy="1931799"/>
              <a:chOff x="12096825" y="33811092"/>
              <a:chExt cx="2453474" cy="1931799"/>
            </a:xfrm>
          </p:grpSpPr>
          <p:grpSp>
            <p:nvGrpSpPr>
              <p:cNvPr id="2319" name="Group 2318">
                <a:extLst>
                  <a:ext uri="{FF2B5EF4-FFF2-40B4-BE49-F238E27FC236}">
                    <a16:creationId xmlns:a16="http://schemas.microsoft.com/office/drawing/2014/main" id="{0F9F513F-37EF-ED39-7EF6-3AB24D368154}"/>
                  </a:ext>
                </a:extLst>
              </p:cNvPr>
              <p:cNvGrpSpPr/>
              <p:nvPr/>
            </p:nvGrpSpPr>
            <p:grpSpPr>
              <a:xfrm rot="5400000">
                <a:off x="12492799" y="33954117"/>
                <a:ext cx="925573" cy="1717522"/>
                <a:chOff x="10592097" y="33783976"/>
                <a:chExt cx="925573" cy="3158649"/>
              </a:xfrm>
            </p:grpSpPr>
            <p:cxnSp>
              <p:nvCxnSpPr>
                <p:cNvPr id="2334" name="Straight Connector 2333">
                  <a:extLst>
                    <a:ext uri="{FF2B5EF4-FFF2-40B4-BE49-F238E27FC236}">
                      <a16:creationId xmlns:a16="http://schemas.microsoft.com/office/drawing/2014/main" id="{3B023B4C-4821-5058-ECC7-BF972429691B}"/>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35" name="Straight Connector 2334">
                  <a:extLst>
                    <a:ext uri="{FF2B5EF4-FFF2-40B4-BE49-F238E27FC236}">
                      <a16:creationId xmlns:a16="http://schemas.microsoft.com/office/drawing/2014/main" id="{ECC4672A-3FAD-2E28-F7D6-D9E1BB99DC92}"/>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6" name="Straight Connector 2335">
                  <a:extLst>
                    <a:ext uri="{FF2B5EF4-FFF2-40B4-BE49-F238E27FC236}">
                      <a16:creationId xmlns:a16="http://schemas.microsoft.com/office/drawing/2014/main" id="{69B9CC34-BF4D-2E3D-5C0E-D577D9CB4503}"/>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7" name="Straight Connector 2336">
                  <a:extLst>
                    <a:ext uri="{FF2B5EF4-FFF2-40B4-BE49-F238E27FC236}">
                      <a16:creationId xmlns:a16="http://schemas.microsoft.com/office/drawing/2014/main" id="{BB5E81C3-82F9-FC47-16B1-0FF5EBEF59EC}"/>
                    </a:ext>
                  </a:extLst>
                </p:cNvPr>
                <p:cNvCxnSpPr>
                  <a:cxnSpLocks/>
                </p:cNvCxnSpPr>
                <p:nvPr/>
              </p:nvCxnSpPr>
              <p:spPr>
                <a:xfrm rot="16200000" flipH="1">
                  <a:off x="10459186" y="34830535"/>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8" name="Straight Connector 2337">
                  <a:extLst>
                    <a:ext uri="{FF2B5EF4-FFF2-40B4-BE49-F238E27FC236}">
                      <a16:creationId xmlns:a16="http://schemas.microsoft.com/office/drawing/2014/main" id="{37812DA1-3C6D-01C9-D1B4-13275CC10889}"/>
                    </a:ext>
                  </a:extLst>
                </p:cNvPr>
                <p:cNvCxnSpPr>
                  <a:cxnSpLocks/>
                </p:cNvCxnSpPr>
                <p:nvPr/>
              </p:nvCxnSpPr>
              <p:spPr>
                <a:xfrm rot="16200000" flipH="1">
                  <a:off x="9548339" y="34847520"/>
                  <a:ext cx="2093118" cy="5602"/>
                </a:xfrm>
                <a:prstGeom prst="line">
                  <a:avLst/>
                </a:prstGeom>
                <a:ln w="88900"/>
              </p:spPr>
              <p:style>
                <a:lnRef idx="1">
                  <a:schemeClr val="dk1"/>
                </a:lnRef>
                <a:fillRef idx="0">
                  <a:schemeClr val="dk1"/>
                </a:fillRef>
                <a:effectRef idx="0">
                  <a:schemeClr val="dk1"/>
                </a:effectRef>
                <a:fontRef idx="minor">
                  <a:schemeClr val="tx1"/>
                </a:fontRef>
              </p:style>
            </p:cxnSp>
          </p:grpSp>
          <p:grpSp>
            <p:nvGrpSpPr>
              <p:cNvPr id="2320" name="Group 2319">
                <a:extLst>
                  <a:ext uri="{FF2B5EF4-FFF2-40B4-BE49-F238E27FC236}">
                    <a16:creationId xmlns:a16="http://schemas.microsoft.com/office/drawing/2014/main" id="{41AC22C6-5831-F6CF-54BF-2B184CFF8952}"/>
                  </a:ext>
                </a:extLst>
              </p:cNvPr>
              <p:cNvGrpSpPr/>
              <p:nvPr/>
            </p:nvGrpSpPr>
            <p:grpSpPr>
              <a:xfrm>
                <a:off x="13764983" y="34893425"/>
                <a:ext cx="620675" cy="717387"/>
                <a:chOff x="13737632" y="34815677"/>
                <a:chExt cx="754270" cy="1019738"/>
              </a:xfrm>
            </p:grpSpPr>
            <p:cxnSp>
              <p:nvCxnSpPr>
                <p:cNvPr id="2331" name="Straight Connector 2330">
                  <a:extLst>
                    <a:ext uri="{FF2B5EF4-FFF2-40B4-BE49-F238E27FC236}">
                      <a16:creationId xmlns:a16="http://schemas.microsoft.com/office/drawing/2014/main" id="{9AA1FE44-C330-36F7-7C58-57E505894338}"/>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2" name="Straight Connector 2331">
                  <a:extLst>
                    <a:ext uri="{FF2B5EF4-FFF2-40B4-BE49-F238E27FC236}">
                      <a16:creationId xmlns:a16="http://schemas.microsoft.com/office/drawing/2014/main" id="{AE72AE2E-3C70-F14C-C6E4-CE455A0DBF5C}"/>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3" name="Straight Connector 2332">
                  <a:extLst>
                    <a:ext uri="{FF2B5EF4-FFF2-40B4-BE49-F238E27FC236}">
                      <a16:creationId xmlns:a16="http://schemas.microsoft.com/office/drawing/2014/main" id="{2BF5CE34-9C00-FC1C-4C00-E3367B5FA964}"/>
                    </a:ext>
                  </a:extLst>
                </p:cNvPr>
                <p:cNvCxnSpPr>
                  <a:cxnSpLocks/>
                </p:cNvCxnSpPr>
                <p:nvPr/>
              </p:nvCxnSpPr>
              <p:spPr>
                <a:xfrm>
                  <a:off x="13737632"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1" name="Straight Connector 2320">
                <a:extLst>
                  <a:ext uri="{FF2B5EF4-FFF2-40B4-BE49-F238E27FC236}">
                    <a16:creationId xmlns:a16="http://schemas.microsoft.com/office/drawing/2014/main" id="{E075A8F2-7579-F850-CB10-12AD66CD9017}"/>
                  </a:ext>
                </a:extLst>
              </p:cNvPr>
              <p:cNvCxnSpPr>
                <a:cxnSpLocks/>
              </p:cNvCxnSpPr>
              <p:nvPr/>
            </p:nvCxnSpPr>
            <p:spPr>
              <a:xfrm>
                <a:off x="13745136" y="34893425"/>
                <a:ext cx="620675" cy="1081"/>
              </a:xfrm>
              <a:prstGeom prst="line">
                <a:avLst/>
              </a:prstGeom>
              <a:ln w="101600"/>
            </p:spPr>
            <p:style>
              <a:lnRef idx="1">
                <a:schemeClr val="dk1"/>
              </a:lnRef>
              <a:fillRef idx="0">
                <a:schemeClr val="dk1"/>
              </a:fillRef>
              <a:effectRef idx="0">
                <a:schemeClr val="dk1"/>
              </a:effectRef>
              <a:fontRef idx="minor">
                <a:schemeClr val="tx1"/>
              </a:fontRef>
            </p:style>
          </p:cxnSp>
          <p:grpSp>
            <p:nvGrpSpPr>
              <p:cNvPr id="2322" name="Group 2321">
                <a:extLst>
                  <a:ext uri="{FF2B5EF4-FFF2-40B4-BE49-F238E27FC236}">
                    <a16:creationId xmlns:a16="http://schemas.microsoft.com/office/drawing/2014/main" id="{49F2C774-87A4-D465-63E6-28EDCE4D9DAB}"/>
                  </a:ext>
                </a:extLst>
              </p:cNvPr>
              <p:cNvGrpSpPr/>
              <p:nvPr/>
            </p:nvGrpSpPr>
            <p:grpSpPr>
              <a:xfrm>
                <a:off x="13791196" y="33936073"/>
                <a:ext cx="620675" cy="717387"/>
                <a:chOff x="13709500" y="34815677"/>
                <a:chExt cx="754270" cy="1019738"/>
              </a:xfrm>
            </p:grpSpPr>
            <p:cxnSp>
              <p:nvCxnSpPr>
                <p:cNvPr id="2328" name="Straight Connector 2327">
                  <a:extLst>
                    <a:ext uri="{FF2B5EF4-FFF2-40B4-BE49-F238E27FC236}">
                      <a16:creationId xmlns:a16="http://schemas.microsoft.com/office/drawing/2014/main" id="{371E306F-0E56-2067-5895-DC8C5E13EB6C}"/>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29" name="Straight Connector 2328">
                  <a:extLst>
                    <a:ext uri="{FF2B5EF4-FFF2-40B4-BE49-F238E27FC236}">
                      <a16:creationId xmlns:a16="http://schemas.microsoft.com/office/drawing/2014/main" id="{08263077-562C-7021-5A86-C01E54A2FD3D}"/>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0" name="Straight Connector 2329">
                  <a:extLst>
                    <a:ext uri="{FF2B5EF4-FFF2-40B4-BE49-F238E27FC236}">
                      <a16:creationId xmlns:a16="http://schemas.microsoft.com/office/drawing/2014/main" id="{86B8E3E4-AC1F-EED3-E0DB-509423B571CA}"/>
                    </a:ext>
                  </a:extLst>
                </p:cNvPr>
                <p:cNvCxnSpPr>
                  <a:cxnSpLocks/>
                </p:cNvCxnSpPr>
                <p:nvPr/>
              </p:nvCxnSpPr>
              <p:spPr>
                <a:xfrm>
                  <a:off x="13709500"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3" name="Straight Connector 2322">
                <a:extLst>
                  <a:ext uri="{FF2B5EF4-FFF2-40B4-BE49-F238E27FC236}">
                    <a16:creationId xmlns:a16="http://schemas.microsoft.com/office/drawing/2014/main" id="{985EC9C7-401C-6EA0-54D5-AAF92C928B9F}"/>
                  </a:ext>
                </a:extLst>
              </p:cNvPr>
              <p:cNvCxnSpPr>
                <a:cxnSpLocks/>
              </p:cNvCxnSpPr>
              <p:nvPr/>
            </p:nvCxnSpPr>
            <p:spPr>
              <a:xfrm>
                <a:off x="13802852" y="33975954"/>
                <a:ext cx="620675" cy="1081"/>
              </a:xfrm>
              <a:prstGeom prst="line">
                <a:avLst/>
              </a:prstGeom>
              <a:ln w="101600"/>
            </p:spPr>
            <p:style>
              <a:lnRef idx="1">
                <a:schemeClr val="dk1"/>
              </a:lnRef>
              <a:fillRef idx="0">
                <a:schemeClr val="dk1"/>
              </a:fillRef>
              <a:effectRef idx="0">
                <a:schemeClr val="dk1"/>
              </a:effectRef>
              <a:fontRef idx="minor">
                <a:schemeClr val="tx1"/>
              </a:fontRef>
            </p:style>
          </p:cxnSp>
          <p:sp>
            <p:nvSpPr>
              <p:cNvPr id="2324" name="Oval 2323">
                <a:extLst>
                  <a:ext uri="{FF2B5EF4-FFF2-40B4-BE49-F238E27FC236}">
                    <a16:creationId xmlns:a16="http://schemas.microsoft.com/office/drawing/2014/main" id="{14C21E7E-3621-AA32-B416-76C199158D27}"/>
                  </a:ext>
                </a:extLst>
              </p:cNvPr>
              <p:cNvSpPr/>
              <p:nvPr/>
            </p:nvSpPr>
            <p:spPr>
              <a:xfrm>
                <a:off x="14223110" y="3444350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a:extLst>
                  <a:ext uri="{FF2B5EF4-FFF2-40B4-BE49-F238E27FC236}">
                    <a16:creationId xmlns:a16="http://schemas.microsoft.com/office/drawing/2014/main" id="{B0ACAA99-B002-B106-23E3-5E24D4F603E5}"/>
                  </a:ext>
                </a:extLst>
              </p:cNvPr>
              <p:cNvSpPr/>
              <p:nvPr/>
            </p:nvSpPr>
            <p:spPr>
              <a:xfrm>
                <a:off x="14223110" y="33811092"/>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Oval 2325">
                <a:extLst>
                  <a:ext uri="{FF2B5EF4-FFF2-40B4-BE49-F238E27FC236}">
                    <a16:creationId xmlns:a16="http://schemas.microsoft.com/office/drawing/2014/main" id="{CA6C0915-E456-F0E8-4320-838C57BF4253}"/>
                  </a:ext>
                </a:extLst>
              </p:cNvPr>
              <p:cNvSpPr/>
              <p:nvPr/>
            </p:nvSpPr>
            <p:spPr>
              <a:xfrm>
                <a:off x="14206569" y="3477238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Oval 2326">
                <a:extLst>
                  <a:ext uri="{FF2B5EF4-FFF2-40B4-BE49-F238E27FC236}">
                    <a16:creationId xmlns:a16="http://schemas.microsoft.com/office/drawing/2014/main" id="{FA60364B-9BD7-E12C-E798-2A640F12A39C}"/>
                  </a:ext>
                </a:extLst>
              </p:cNvPr>
              <p:cNvSpPr/>
              <p:nvPr/>
            </p:nvSpPr>
            <p:spPr>
              <a:xfrm>
                <a:off x="14202216" y="35439361"/>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8" name="Straight Connector 2297">
              <a:extLst>
                <a:ext uri="{FF2B5EF4-FFF2-40B4-BE49-F238E27FC236}">
                  <a16:creationId xmlns:a16="http://schemas.microsoft.com/office/drawing/2014/main" id="{39A3ABC1-6A9C-A9A7-BDDC-AD9942F7D284}"/>
                </a:ext>
              </a:extLst>
            </p:cNvPr>
            <p:cNvCxnSpPr>
              <a:cxnSpLocks/>
            </p:cNvCxnSpPr>
            <p:nvPr/>
          </p:nvCxnSpPr>
          <p:spPr>
            <a:xfrm>
              <a:off x="9143676" y="32484069"/>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9" name="Straight Connector 2298">
              <a:extLst>
                <a:ext uri="{FF2B5EF4-FFF2-40B4-BE49-F238E27FC236}">
                  <a16:creationId xmlns:a16="http://schemas.microsoft.com/office/drawing/2014/main" id="{73687B81-0792-FAB5-2E6E-1374DCB32B40}"/>
                </a:ext>
              </a:extLst>
            </p:cNvPr>
            <p:cNvCxnSpPr>
              <a:cxnSpLocks/>
            </p:cNvCxnSpPr>
            <p:nvPr/>
          </p:nvCxnSpPr>
          <p:spPr>
            <a:xfrm>
              <a:off x="11680620" y="32468960"/>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0" name="Straight Connector 2299">
              <a:extLst>
                <a:ext uri="{FF2B5EF4-FFF2-40B4-BE49-F238E27FC236}">
                  <a16:creationId xmlns:a16="http://schemas.microsoft.com/office/drawing/2014/main" id="{B68FCCCD-F6F9-A5CE-9446-26D02DED57AC}"/>
                </a:ext>
              </a:extLst>
            </p:cNvPr>
            <p:cNvCxnSpPr>
              <a:cxnSpLocks/>
            </p:cNvCxnSpPr>
            <p:nvPr/>
          </p:nvCxnSpPr>
          <p:spPr>
            <a:xfrm flipH="1">
              <a:off x="11664176" y="34357920"/>
              <a:ext cx="3645953"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01" name="TextBox 2300">
              <a:extLst>
                <a:ext uri="{FF2B5EF4-FFF2-40B4-BE49-F238E27FC236}">
                  <a16:creationId xmlns:a16="http://schemas.microsoft.com/office/drawing/2014/main" id="{A0EFB501-262D-9B60-AD14-D3EBDDD306D2}"/>
                </a:ext>
              </a:extLst>
            </p:cNvPr>
            <p:cNvSpPr txBox="1"/>
            <p:nvPr/>
          </p:nvSpPr>
          <p:spPr>
            <a:xfrm>
              <a:off x="6243150" y="31633222"/>
              <a:ext cx="2537066" cy="707886"/>
            </a:xfrm>
            <a:prstGeom prst="rect">
              <a:avLst/>
            </a:prstGeom>
            <a:noFill/>
          </p:spPr>
          <p:txBody>
            <a:bodyPr wrap="square" rtlCol="0">
              <a:spAutoFit/>
            </a:bodyPr>
            <a:lstStyle/>
            <a:p>
              <a:r>
                <a:rPr lang="en-US" sz="4000" b="1" dirty="0"/>
                <a:t>Pre-LUCA</a:t>
              </a:r>
            </a:p>
          </p:txBody>
        </p:sp>
        <p:sp>
          <p:nvSpPr>
            <p:cNvPr id="2302" name="TextBox 2301">
              <a:extLst>
                <a:ext uri="{FF2B5EF4-FFF2-40B4-BE49-F238E27FC236}">
                  <a16:creationId xmlns:a16="http://schemas.microsoft.com/office/drawing/2014/main" id="{37D1FD9E-3779-4B25-AC50-28C123F51440}"/>
                </a:ext>
              </a:extLst>
            </p:cNvPr>
            <p:cNvSpPr txBox="1"/>
            <p:nvPr/>
          </p:nvSpPr>
          <p:spPr>
            <a:xfrm>
              <a:off x="9777150" y="31656355"/>
              <a:ext cx="1576615" cy="707886"/>
            </a:xfrm>
            <a:prstGeom prst="rect">
              <a:avLst/>
            </a:prstGeom>
            <a:noFill/>
          </p:spPr>
          <p:txBody>
            <a:bodyPr wrap="square" rtlCol="0">
              <a:spAutoFit/>
            </a:bodyPr>
            <a:lstStyle/>
            <a:p>
              <a:r>
                <a:rPr lang="en-US" sz="4000" b="1" dirty="0"/>
                <a:t>LUCA</a:t>
              </a:r>
            </a:p>
          </p:txBody>
        </p:sp>
        <p:sp>
          <p:nvSpPr>
            <p:cNvPr id="2303" name="TextBox 2302">
              <a:extLst>
                <a:ext uri="{FF2B5EF4-FFF2-40B4-BE49-F238E27FC236}">
                  <a16:creationId xmlns:a16="http://schemas.microsoft.com/office/drawing/2014/main" id="{2EFC0F54-9E40-D4B0-149C-0A1589C10CC9}"/>
                </a:ext>
              </a:extLst>
            </p:cNvPr>
            <p:cNvSpPr txBox="1"/>
            <p:nvPr/>
          </p:nvSpPr>
          <p:spPr>
            <a:xfrm>
              <a:off x="11715533" y="31644431"/>
              <a:ext cx="4307903" cy="707886"/>
            </a:xfrm>
            <a:prstGeom prst="rect">
              <a:avLst/>
            </a:prstGeom>
            <a:noFill/>
          </p:spPr>
          <p:txBody>
            <a:bodyPr wrap="square" rtlCol="0">
              <a:spAutoFit/>
            </a:bodyPr>
            <a:lstStyle/>
            <a:p>
              <a:r>
                <a:rPr lang="en-US" sz="4000" b="1" dirty="0"/>
                <a:t>Post-LUCA </a:t>
              </a:r>
              <a:r>
                <a:rPr lang="en-US" sz="2400" b="1" dirty="0"/>
                <a:t>(LBCA &amp; LACA)</a:t>
              </a:r>
              <a:endParaRPr lang="en-US" b="1" dirty="0"/>
            </a:p>
          </p:txBody>
        </p:sp>
        <p:sp>
          <p:nvSpPr>
            <p:cNvPr id="2304" name="TextBox 2303">
              <a:extLst>
                <a:ext uri="{FF2B5EF4-FFF2-40B4-BE49-F238E27FC236}">
                  <a16:creationId xmlns:a16="http://schemas.microsoft.com/office/drawing/2014/main" id="{8D3EC346-AE9D-39F8-EEA2-7BEBF42CCB7F}"/>
                </a:ext>
              </a:extLst>
            </p:cNvPr>
            <p:cNvSpPr txBox="1"/>
            <p:nvPr/>
          </p:nvSpPr>
          <p:spPr>
            <a:xfrm>
              <a:off x="11392524" y="34320410"/>
              <a:ext cx="4692532" cy="1077218"/>
            </a:xfrm>
            <a:prstGeom prst="rect">
              <a:avLst/>
            </a:prstGeom>
            <a:noFill/>
          </p:spPr>
          <p:txBody>
            <a:bodyPr wrap="square" rtlCol="0">
              <a:spAutoFit/>
            </a:bodyPr>
            <a:lstStyle/>
            <a:p>
              <a:pPr algn="ctr"/>
              <a:r>
                <a:rPr lang="en-US" sz="4000" b="1" dirty="0"/>
                <a:t>Modern </a:t>
              </a:r>
            </a:p>
            <a:p>
              <a:pPr algn="ctr"/>
              <a:r>
                <a:rPr lang="en-US" sz="2400" b="1" dirty="0"/>
                <a:t>(supergroup specific)</a:t>
              </a:r>
              <a:endParaRPr lang="en-US" sz="4000" b="1" dirty="0"/>
            </a:p>
          </p:txBody>
        </p:sp>
        <p:sp>
          <p:nvSpPr>
            <p:cNvPr id="2305" name="Diamond 2304">
              <a:extLst>
                <a:ext uri="{FF2B5EF4-FFF2-40B4-BE49-F238E27FC236}">
                  <a16:creationId xmlns:a16="http://schemas.microsoft.com/office/drawing/2014/main" id="{27E8D1BB-FB7B-D27B-A247-192C86C62824}"/>
                </a:ext>
              </a:extLst>
            </p:cNvPr>
            <p:cNvSpPr/>
            <p:nvPr/>
          </p:nvSpPr>
          <p:spPr>
            <a:xfrm>
              <a:off x="12566119" y="32986340"/>
              <a:ext cx="498231" cy="568569"/>
            </a:xfrm>
            <a:prstGeom prst="diamond">
              <a:avLst/>
            </a:prstGeom>
            <a:solidFill>
              <a:srgbClr val="8FAADD"/>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6" name="Diamond 2305">
              <a:extLst>
                <a:ext uri="{FF2B5EF4-FFF2-40B4-BE49-F238E27FC236}">
                  <a16:creationId xmlns:a16="http://schemas.microsoft.com/office/drawing/2014/main" id="{0D48B139-D243-06A4-EDCA-CF93BB082851}"/>
                </a:ext>
              </a:extLst>
            </p:cNvPr>
            <p:cNvSpPr/>
            <p:nvPr/>
          </p:nvSpPr>
          <p:spPr>
            <a:xfrm>
              <a:off x="12794340" y="35814470"/>
              <a:ext cx="498231" cy="568569"/>
            </a:xfrm>
            <a:prstGeom prst="diamond">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7" name="5-Point Star 2306">
              <a:extLst>
                <a:ext uri="{FF2B5EF4-FFF2-40B4-BE49-F238E27FC236}">
                  <a16:creationId xmlns:a16="http://schemas.microsoft.com/office/drawing/2014/main" id="{0D33354F-D86E-FA82-27CD-BB87EDDC1B33}"/>
                </a:ext>
              </a:extLst>
            </p:cNvPr>
            <p:cNvSpPr/>
            <p:nvPr/>
          </p:nvSpPr>
          <p:spPr>
            <a:xfrm rot="17269488">
              <a:off x="6452873" y="37053430"/>
              <a:ext cx="613077" cy="588932"/>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TextBox 2307">
              <a:extLst>
                <a:ext uri="{FF2B5EF4-FFF2-40B4-BE49-F238E27FC236}">
                  <a16:creationId xmlns:a16="http://schemas.microsoft.com/office/drawing/2014/main" id="{17EE4D79-4594-D190-D9B4-42CCDAE89583}"/>
                </a:ext>
              </a:extLst>
            </p:cNvPr>
            <p:cNvSpPr txBox="1"/>
            <p:nvPr/>
          </p:nvSpPr>
          <p:spPr>
            <a:xfrm>
              <a:off x="7094645" y="37085542"/>
              <a:ext cx="1636939" cy="523220"/>
            </a:xfrm>
            <a:prstGeom prst="rect">
              <a:avLst/>
            </a:prstGeom>
            <a:noFill/>
          </p:spPr>
          <p:txBody>
            <a:bodyPr wrap="square" rtlCol="0">
              <a:spAutoFit/>
            </a:bodyPr>
            <a:lstStyle/>
            <a:p>
              <a:r>
                <a:rPr lang="en-US" sz="2800" dirty="0"/>
                <a:t>Pre-LUCA</a:t>
              </a:r>
            </a:p>
          </p:txBody>
        </p:sp>
        <p:sp>
          <p:nvSpPr>
            <p:cNvPr id="2309" name="Diamond 2308">
              <a:extLst>
                <a:ext uri="{FF2B5EF4-FFF2-40B4-BE49-F238E27FC236}">
                  <a16:creationId xmlns:a16="http://schemas.microsoft.com/office/drawing/2014/main" id="{9B48B52E-A9E7-25AC-DA0C-5C813152D8D0}"/>
                </a:ext>
              </a:extLst>
            </p:cNvPr>
            <p:cNvSpPr/>
            <p:nvPr/>
          </p:nvSpPr>
          <p:spPr>
            <a:xfrm>
              <a:off x="8837413" y="37062867"/>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10" name="TextBox 2309">
              <a:extLst>
                <a:ext uri="{FF2B5EF4-FFF2-40B4-BE49-F238E27FC236}">
                  <a16:creationId xmlns:a16="http://schemas.microsoft.com/office/drawing/2014/main" id="{E9DC4BD7-DFDD-D2F6-EEA5-65FEEAA564A2}"/>
                </a:ext>
              </a:extLst>
            </p:cNvPr>
            <p:cNvSpPr txBox="1"/>
            <p:nvPr/>
          </p:nvSpPr>
          <p:spPr>
            <a:xfrm>
              <a:off x="9335644" y="37087793"/>
              <a:ext cx="1636939" cy="523220"/>
            </a:xfrm>
            <a:prstGeom prst="rect">
              <a:avLst/>
            </a:prstGeom>
            <a:noFill/>
          </p:spPr>
          <p:txBody>
            <a:bodyPr wrap="square" rtlCol="0">
              <a:spAutoFit/>
            </a:bodyPr>
            <a:lstStyle/>
            <a:p>
              <a:r>
                <a:rPr lang="en-US" sz="2800" dirty="0"/>
                <a:t>LUCA</a:t>
              </a:r>
            </a:p>
          </p:txBody>
        </p:sp>
        <p:sp>
          <p:nvSpPr>
            <p:cNvPr id="2311" name="Oval 2310">
              <a:extLst>
                <a:ext uri="{FF2B5EF4-FFF2-40B4-BE49-F238E27FC236}">
                  <a16:creationId xmlns:a16="http://schemas.microsoft.com/office/drawing/2014/main" id="{9391D46F-1EE3-72DD-4D98-A1A9988865E8}"/>
                </a:ext>
              </a:extLst>
            </p:cNvPr>
            <p:cNvSpPr/>
            <p:nvPr/>
          </p:nvSpPr>
          <p:spPr>
            <a:xfrm>
              <a:off x="10433402" y="37099672"/>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TextBox 2311">
              <a:extLst>
                <a:ext uri="{FF2B5EF4-FFF2-40B4-BE49-F238E27FC236}">
                  <a16:creationId xmlns:a16="http://schemas.microsoft.com/office/drawing/2014/main" id="{EC96FD3C-4850-F9E9-A765-57A26F4048A3}"/>
                </a:ext>
              </a:extLst>
            </p:cNvPr>
            <p:cNvSpPr txBox="1"/>
            <p:nvPr/>
          </p:nvSpPr>
          <p:spPr>
            <a:xfrm>
              <a:off x="10943283" y="37085541"/>
              <a:ext cx="1636939" cy="523220"/>
            </a:xfrm>
            <a:prstGeom prst="rect">
              <a:avLst/>
            </a:prstGeom>
            <a:noFill/>
          </p:spPr>
          <p:txBody>
            <a:bodyPr wrap="square" rtlCol="0">
              <a:spAutoFit/>
            </a:bodyPr>
            <a:lstStyle/>
            <a:p>
              <a:r>
                <a:rPr lang="en-US" sz="2800" dirty="0"/>
                <a:t>Archaea</a:t>
              </a:r>
            </a:p>
          </p:txBody>
        </p:sp>
        <p:sp>
          <p:nvSpPr>
            <p:cNvPr id="2313" name="Oval 2312">
              <a:extLst>
                <a:ext uri="{FF2B5EF4-FFF2-40B4-BE49-F238E27FC236}">
                  <a16:creationId xmlns:a16="http://schemas.microsoft.com/office/drawing/2014/main" id="{E2CB92E8-8EAC-765B-E72E-8691C4C7447F}"/>
                </a:ext>
              </a:extLst>
            </p:cNvPr>
            <p:cNvSpPr/>
            <p:nvPr/>
          </p:nvSpPr>
          <p:spPr>
            <a:xfrm>
              <a:off x="12388480" y="37111762"/>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TextBox 2313">
              <a:extLst>
                <a:ext uri="{FF2B5EF4-FFF2-40B4-BE49-F238E27FC236}">
                  <a16:creationId xmlns:a16="http://schemas.microsoft.com/office/drawing/2014/main" id="{FBDBA697-9761-00D6-9D48-2E4412F71C66}"/>
                </a:ext>
              </a:extLst>
            </p:cNvPr>
            <p:cNvSpPr txBox="1"/>
            <p:nvPr/>
          </p:nvSpPr>
          <p:spPr>
            <a:xfrm>
              <a:off x="12961198" y="37090577"/>
              <a:ext cx="1636939" cy="523220"/>
            </a:xfrm>
            <a:prstGeom prst="rect">
              <a:avLst/>
            </a:prstGeom>
            <a:noFill/>
          </p:spPr>
          <p:txBody>
            <a:bodyPr wrap="square" rtlCol="0">
              <a:spAutoFit/>
            </a:bodyPr>
            <a:lstStyle/>
            <a:p>
              <a:r>
                <a:rPr lang="en-US" sz="2800" dirty="0"/>
                <a:t>Bacteria</a:t>
              </a:r>
            </a:p>
          </p:txBody>
        </p:sp>
        <p:sp>
          <p:nvSpPr>
            <p:cNvPr id="2315" name="Oval 2314">
              <a:extLst>
                <a:ext uri="{FF2B5EF4-FFF2-40B4-BE49-F238E27FC236}">
                  <a16:creationId xmlns:a16="http://schemas.microsoft.com/office/drawing/2014/main" id="{9549D4BA-B44D-710F-7FA8-1A086765C927}"/>
                </a:ext>
              </a:extLst>
            </p:cNvPr>
            <p:cNvSpPr/>
            <p:nvPr/>
          </p:nvSpPr>
          <p:spPr>
            <a:xfrm>
              <a:off x="7934655" y="37832059"/>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a:extLst>
                <a:ext uri="{FF2B5EF4-FFF2-40B4-BE49-F238E27FC236}">
                  <a16:creationId xmlns:a16="http://schemas.microsoft.com/office/drawing/2014/main" id="{6EF06568-388D-3607-9979-CCAAC354BDFC}"/>
                </a:ext>
              </a:extLst>
            </p:cNvPr>
            <p:cNvSpPr/>
            <p:nvPr/>
          </p:nvSpPr>
          <p:spPr>
            <a:xfrm>
              <a:off x="8337662" y="37837631"/>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a:extLst>
                <a:ext uri="{FF2B5EF4-FFF2-40B4-BE49-F238E27FC236}">
                  <a16:creationId xmlns:a16="http://schemas.microsoft.com/office/drawing/2014/main" id="{D4897A18-1691-2EB4-1D58-7A65B63EE602}"/>
                </a:ext>
              </a:extLst>
            </p:cNvPr>
            <p:cNvSpPr/>
            <p:nvPr/>
          </p:nvSpPr>
          <p:spPr>
            <a:xfrm>
              <a:off x="8740669" y="37848628"/>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TextBox 2317">
              <a:extLst>
                <a:ext uri="{FF2B5EF4-FFF2-40B4-BE49-F238E27FC236}">
                  <a16:creationId xmlns:a16="http://schemas.microsoft.com/office/drawing/2014/main" id="{3282256F-14D5-862C-34CC-F42D26E9B6CD}"/>
                </a:ext>
              </a:extLst>
            </p:cNvPr>
            <p:cNvSpPr txBox="1"/>
            <p:nvPr/>
          </p:nvSpPr>
          <p:spPr>
            <a:xfrm>
              <a:off x="9143676" y="37727786"/>
              <a:ext cx="3894169" cy="523220"/>
            </a:xfrm>
            <a:prstGeom prst="rect">
              <a:avLst/>
            </a:prstGeom>
            <a:noFill/>
          </p:spPr>
          <p:txBody>
            <a:bodyPr wrap="square" rtlCol="0">
              <a:spAutoFit/>
            </a:bodyPr>
            <a:lstStyle/>
            <a:p>
              <a:r>
                <a:rPr lang="en-US" sz="2800" dirty="0"/>
                <a:t>Archaeal supergroups </a:t>
              </a:r>
            </a:p>
          </p:txBody>
        </p:sp>
      </p:grpSp>
      <p:pic>
        <p:nvPicPr>
          <p:cNvPr id="2564" name="Picture 2563">
            <a:extLst>
              <a:ext uri="{FF2B5EF4-FFF2-40B4-BE49-F238E27FC236}">
                <a16:creationId xmlns:a16="http://schemas.microsoft.com/office/drawing/2014/main" id="{A4297543-EFD0-8094-81FF-F4238C37C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504" y="2747048"/>
            <a:ext cx="6422088" cy="3964221"/>
          </a:xfrm>
          <a:prstGeom prst="rect">
            <a:avLst/>
          </a:prstGeom>
        </p:spPr>
      </p:pic>
      <p:sp>
        <p:nvSpPr>
          <p:cNvPr id="3" name="TextBox 2">
            <a:extLst>
              <a:ext uri="{FF2B5EF4-FFF2-40B4-BE49-F238E27FC236}">
                <a16:creationId xmlns:a16="http://schemas.microsoft.com/office/drawing/2014/main" id="{981C000A-F2BA-2AEE-8038-14905E8D2B22}"/>
              </a:ext>
            </a:extLst>
          </p:cNvPr>
          <p:cNvSpPr txBox="1"/>
          <p:nvPr/>
        </p:nvSpPr>
        <p:spPr>
          <a:xfrm>
            <a:off x="566545" y="1050537"/>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Wehbi </a:t>
            </a:r>
            <a:r>
              <a:rPr lang="en-US" sz="2400" i="1" dirty="0">
                <a:latin typeface="Arial"/>
                <a:cs typeface="Arial"/>
              </a:rPr>
              <a:t>et. al </a:t>
            </a:r>
            <a:r>
              <a:rPr lang="en-US" sz="2400" dirty="0">
                <a:latin typeface="Arial"/>
                <a:cs typeface="Arial"/>
              </a:rPr>
              <a:t>(2024) previously classified protein domains based on their age group via phylogenetic reconstruction </a:t>
            </a:r>
          </a:p>
        </p:txBody>
      </p:sp>
      <p:sp>
        <p:nvSpPr>
          <p:cNvPr id="5" name="TextBox 4">
            <a:extLst>
              <a:ext uri="{FF2B5EF4-FFF2-40B4-BE49-F238E27FC236}">
                <a16:creationId xmlns:a16="http://schemas.microsoft.com/office/drawing/2014/main" id="{1AE047C4-475A-ADDB-8EA1-7A0A180C3E47}"/>
              </a:ext>
            </a:extLst>
          </p:cNvPr>
          <p:cNvSpPr txBox="1"/>
          <p:nvPr/>
        </p:nvSpPr>
        <p:spPr>
          <a:xfrm>
            <a:off x="554392" y="1861401"/>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Each age group reflects a unique geochemical environment on ancient Earth</a:t>
            </a:r>
            <a:endParaRPr lang="en-US" sz="2400" dirty="0"/>
          </a:p>
        </p:txBody>
      </p:sp>
    </p:spTree>
    <p:extLst>
      <p:ext uri="{BB962C8B-B14F-4D97-AF65-F5344CB8AC3E}">
        <p14:creationId xmlns:p14="http://schemas.microsoft.com/office/powerpoint/2010/main" val="256675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23A3CF-CA2A-B39D-ADAA-E48CB9638CFD}"/>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5D830CEE-79D2-7CF8-1F08-1A9FEBC0AD49}"/>
              </a:ext>
            </a:extLst>
          </p:cNvPr>
          <p:cNvSpPr>
            <a:spLocks noGrp="1" noChangeArrowheads="1"/>
          </p:cNvSpPr>
          <p:nvPr>
            <p:ph type="ctrTitle"/>
          </p:nvPr>
        </p:nvSpPr>
        <p:spPr>
          <a:xfrm>
            <a:off x="2597223" y="180207"/>
            <a:ext cx="4108377" cy="990600"/>
          </a:xfrm>
        </p:spPr>
        <p:txBody>
          <a:bodyPr/>
          <a:lstStyle/>
          <a:p>
            <a:pPr eaLnBrk="1" hangingPunct="1"/>
            <a:r>
              <a:rPr lang="en-US" b="1" dirty="0">
                <a:latin typeface="Calibri" panose="020F0502020204030204" pitchFamily="34" charset="0"/>
                <a:cs typeface="Calibri" panose="020F0502020204030204" pitchFamily="34" charset="0"/>
              </a:rPr>
              <a:t>Protein domains</a:t>
            </a:r>
          </a:p>
        </p:txBody>
      </p:sp>
      <p:sp>
        <p:nvSpPr>
          <p:cNvPr id="35" name="TextBox 34">
            <a:extLst>
              <a:ext uri="{FF2B5EF4-FFF2-40B4-BE49-F238E27FC236}">
                <a16:creationId xmlns:a16="http://schemas.microsoft.com/office/drawing/2014/main" id="{AF0E7EBA-D9D5-09DA-A905-CCA6D4905773}"/>
              </a:ext>
            </a:extLst>
          </p:cNvPr>
          <p:cNvSpPr txBox="1"/>
          <p:nvPr/>
        </p:nvSpPr>
        <p:spPr>
          <a:xfrm>
            <a:off x="566545" y="1050537"/>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Wehbi </a:t>
            </a:r>
            <a:r>
              <a:rPr lang="en-US" sz="2400" i="1" dirty="0">
                <a:latin typeface="Arial"/>
                <a:cs typeface="Arial"/>
              </a:rPr>
              <a:t>et. al </a:t>
            </a:r>
            <a:r>
              <a:rPr lang="en-US" sz="2400" dirty="0">
                <a:latin typeface="Arial"/>
                <a:cs typeface="Arial"/>
              </a:rPr>
              <a:t>(2024) previously classified protein domains based on their age group via phylogenetic reconstruction </a:t>
            </a:r>
          </a:p>
        </p:txBody>
      </p:sp>
      <p:sp>
        <p:nvSpPr>
          <p:cNvPr id="10" name="TextBox 9">
            <a:extLst>
              <a:ext uri="{FF2B5EF4-FFF2-40B4-BE49-F238E27FC236}">
                <a16:creationId xmlns:a16="http://schemas.microsoft.com/office/drawing/2014/main" id="{2305B716-BC38-A9BE-3647-38B8E3BE39F5}"/>
              </a:ext>
            </a:extLst>
          </p:cNvPr>
          <p:cNvSpPr txBox="1"/>
          <p:nvPr/>
        </p:nvSpPr>
        <p:spPr>
          <a:xfrm>
            <a:off x="554392" y="1861401"/>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Each age group reflects a unique geochemical environment on ancient Earth</a:t>
            </a:r>
            <a:endParaRPr lang="en-US" sz="2400" dirty="0"/>
          </a:p>
        </p:txBody>
      </p:sp>
      <p:grpSp>
        <p:nvGrpSpPr>
          <p:cNvPr id="2293" name="Group 2292">
            <a:extLst>
              <a:ext uri="{FF2B5EF4-FFF2-40B4-BE49-F238E27FC236}">
                <a16:creationId xmlns:a16="http://schemas.microsoft.com/office/drawing/2014/main" id="{90A4F8E9-2742-730D-CBBF-30A59799A8F7}"/>
              </a:ext>
            </a:extLst>
          </p:cNvPr>
          <p:cNvGrpSpPr/>
          <p:nvPr/>
        </p:nvGrpSpPr>
        <p:grpSpPr>
          <a:xfrm>
            <a:off x="-1681433" y="21367109"/>
            <a:ext cx="10368233" cy="6617784"/>
            <a:chOff x="5716823" y="31633222"/>
            <a:chExt cx="10368233" cy="6617784"/>
          </a:xfrm>
        </p:grpSpPr>
        <p:grpSp>
          <p:nvGrpSpPr>
            <p:cNvPr id="2294" name="Group 2293">
              <a:extLst>
                <a:ext uri="{FF2B5EF4-FFF2-40B4-BE49-F238E27FC236}">
                  <a16:creationId xmlns:a16="http://schemas.microsoft.com/office/drawing/2014/main" id="{C6F493DD-A7B8-105D-883A-F3F730D39890}"/>
                </a:ext>
              </a:extLst>
            </p:cNvPr>
            <p:cNvGrpSpPr/>
            <p:nvPr/>
          </p:nvGrpSpPr>
          <p:grpSpPr>
            <a:xfrm>
              <a:off x="5716823" y="32440109"/>
              <a:ext cx="3047963" cy="4151960"/>
              <a:chOff x="6503252" y="33521533"/>
              <a:chExt cx="3047963" cy="4151960"/>
            </a:xfrm>
          </p:grpSpPr>
          <p:grpSp>
            <p:nvGrpSpPr>
              <p:cNvPr id="2355" name="Group 2354">
                <a:extLst>
                  <a:ext uri="{FF2B5EF4-FFF2-40B4-BE49-F238E27FC236}">
                    <a16:creationId xmlns:a16="http://schemas.microsoft.com/office/drawing/2014/main" id="{03EE0639-1D59-0818-ED26-7ACF672C61E5}"/>
                  </a:ext>
                </a:extLst>
              </p:cNvPr>
              <p:cNvGrpSpPr/>
              <p:nvPr/>
            </p:nvGrpSpPr>
            <p:grpSpPr>
              <a:xfrm>
                <a:off x="6503252" y="33521533"/>
                <a:ext cx="3047963" cy="4151960"/>
                <a:chOff x="6172200" y="33904497"/>
                <a:chExt cx="3047963" cy="4151960"/>
              </a:xfrm>
            </p:grpSpPr>
            <p:grpSp>
              <p:nvGrpSpPr>
                <p:cNvPr id="2357" name="Group 2356">
                  <a:extLst>
                    <a:ext uri="{FF2B5EF4-FFF2-40B4-BE49-F238E27FC236}">
                      <a16:creationId xmlns:a16="http://schemas.microsoft.com/office/drawing/2014/main" id="{381E8C3C-105E-E6C6-4A1C-E59F489A3AEE}"/>
                    </a:ext>
                  </a:extLst>
                </p:cNvPr>
                <p:cNvGrpSpPr/>
                <p:nvPr/>
              </p:nvGrpSpPr>
              <p:grpSpPr>
                <a:xfrm rot="16200000">
                  <a:off x="6083624" y="34437196"/>
                  <a:ext cx="3224238" cy="2591951"/>
                  <a:chOff x="8900003" y="31703537"/>
                  <a:chExt cx="3772445" cy="5607901"/>
                </a:xfrm>
              </p:grpSpPr>
              <p:cxnSp>
                <p:nvCxnSpPr>
                  <p:cNvPr id="2365" name="Straight Connector 2364">
                    <a:extLst>
                      <a:ext uri="{FF2B5EF4-FFF2-40B4-BE49-F238E27FC236}">
                        <a16:creationId xmlns:a16="http://schemas.microsoft.com/office/drawing/2014/main" id="{820507D7-98A8-EA9B-B531-B850D9E79374}"/>
                      </a:ext>
                    </a:extLst>
                  </p:cNvPr>
                  <p:cNvCxnSpPr>
                    <a:cxnSpLocks/>
                  </p:cNvCxnSpPr>
                  <p:nvPr/>
                </p:nvCxnSpPr>
                <p:spPr>
                  <a:xfrm>
                    <a:off x="8947326" y="34180530"/>
                    <a:ext cx="0" cy="2117795"/>
                  </a:xfrm>
                  <a:prstGeom prst="line">
                    <a:avLst/>
                  </a:prstGeom>
                  <a:ln w="101600"/>
                </p:spPr>
                <p:style>
                  <a:lnRef idx="1">
                    <a:schemeClr val="dk1"/>
                  </a:lnRef>
                  <a:fillRef idx="0">
                    <a:schemeClr val="dk1"/>
                  </a:fillRef>
                  <a:effectRef idx="0">
                    <a:schemeClr val="dk1"/>
                  </a:effectRef>
                  <a:fontRef idx="minor">
                    <a:schemeClr val="tx1"/>
                  </a:fontRef>
                </p:style>
              </p:cxnSp>
              <p:grpSp>
                <p:nvGrpSpPr>
                  <p:cNvPr id="2366" name="Group 2365">
                    <a:extLst>
                      <a:ext uri="{FF2B5EF4-FFF2-40B4-BE49-F238E27FC236}">
                        <a16:creationId xmlns:a16="http://schemas.microsoft.com/office/drawing/2014/main" id="{35F088CC-4131-B201-AD59-D03C1780FC9E}"/>
                      </a:ext>
                    </a:extLst>
                  </p:cNvPr>
                  <p:cNvGrpSpPr/>
                  <p:nvPr/>
                </p:nvGrpSpPr>
                <p:grpSpPr>
                  <a:xfrm>
                    <a:off x="8900003" y="31703537"/>
                    <a:ext cx="3772445" cy="5607901"/>
                    <a:chOff x="8900003" y="31703537"/>
                    <a:chExt cx="3772445" cy="5607901"/>
                  </a:xfrm>
                </p:grpSpPr>
                <p:grpSp>
                  <p:nvGrpSpPr>
                    <p:cNvPr id="2368" name="Group 2367">
                      <a:extLst>
                        <a:ext uri="{FF2B5EF4-FFF2-40B4-BE49-F238E27FC236}">
                          <a16:creationId xmlns:a16="http://schemas.microsoft.com/office/drawing/2014/main" id="{91AC3427-0C24-DCC4-E49E-D58CA5381F38}"/>
                        </a:ext>
                      </a:extLst>
                    </p:cNvPr>
                    <p:cNvGrpSpPr/>
                    <p:nvPr/>
                  </p:nvGrpSpPr>
                  <p:grpSpPr>
                    <a:xfrm>
                      <a:off x="8900003" y="35308881"/>
                      <a:ext cx="3772445" cy="2002557"/>
                      <a:chOff x="6881859" y="4871233"/>
                      <a:chExt cx="1213995" cy="919967"/>
                    </a:xfrm>
                  </p:grpSpPr>
                  <p:cxnSp>
                    <p:nvCxnSpPr>
                      <p:cNvPr id="2375" name="Straight Connector 2374">
                        <a:extLst>
                          <a:ext uri="{FF2B5EF4-FFF2-40B4-BE49-F238E27FC236}">
                            <a16:creationId xmlns:a16="http://schemas.microsoft.com/office/drawing/2014/main" id="{D5210E00-1F50-DDEF-00A8-FAFD53EE00BD}"/>
                          </a:ext>
                        </a:extLst>
                      </p:cNvPr>
                      <p:cNvCxnSpPr>
                        <a:cxnSpLocks/>
                      </p:cNvCxnSpPr>
                      <p:nvPr/>
                    </p:nvCxnSpPr>
                    <p:spPr>
                      <a:xfrm>
                        <a:off x="6881859" y="5334000"/>
                        <a:ext cx="433341"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6" name="Straight Connector 2375">
                        <a:extLst>
                          <a:ext uri="{FF2B5EF4-FFF2-40B4-BE49-F238E27FC236}">
                            <a16:creationId xmlns:a16="http://schemas.microsoft.com/office/drawing/2014/main" id="{917868F1-BBEA-7008-EF82-1C3337A7E4E3}"/>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7" name="Straight Connector 2376">
                        <a:extLst>
                          <a:ext uri="{FF2B5EF4-FFF2-40B4-BE49-F238E27FC236}">
                            <a16:creationId xmlns:a16="http://schemas.microsoft.com/office/drawing/2014/main" id="{3DE29181-77FE-8295-CF4A-821A83DBFB7A}"/>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8" name="Straight Connector 2377">
                        <a:extLst>
                          <a:ext uri="{FF2B5EF4-FFF2-40B4-BE49-F238E27FC236}">
                            <a16:creationId xmlns:a16="http://schemas.microsoft.com/office/drawing/2014/main" id="{3B6FE6DA-A334-3BE7-E8ED-CFECF2ED4A52}"/>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9" name="Straight Connector 2378">
                        <a:extLst>
                          <a:ext uri="{FF2B5EF4-FFF2-40B4-BE49-F238E27FC236}">
                            <a16:creationId xmlns:a16="http://schemas.microsoft.com/office/drawing/2014/main" id="{73FC542B-34BD-8BD8-D63E-C8CD5A91867A}"/>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nvGrpSpPr>
                    <p:cNvPr id="2369" name="Group 2368">
                      <a:extLst>
                        <a:ext uri="{FF2B5EF4-FFF2-40B4-BE49-F238E27FC236}">
                          <a16:creationId xmlns:a16="http://schemas.microsoft.com/office/drawing/2014/main" id="{87FA4021-70DD-D950-1906-1F8095E18440}"/>
                        </a:ext>
                      </a:extLst>
                    </p:cNvPr>
                    <p:cNvGrpSpPr/>
                    <p:nvPr/>
                  </p:nvGrpSpPr>
                  <p:grpSpPr>
                    <a:xfrm>
                      <a:off x="8947327" y="31703537"/>
                      <a:ext cx="3707257" cy="2002558"/>
                      <a:chOff x="6902837" y="4871233"/>
                      <a:chExt cx="1193017" cy="919967"/>
                    </a:xfrm>
                  </p:grpSpPr>
                  <p:cxnSp>
                    <p:nvCxnSpPr>
                      <p:cNvPr id="2370" name="Straight Connector 2369">
                        <a:extLst>
                          <a:ext uri="{FF2B5EF4-FFF2-40B4-BE49-F238E27FC236}">
                            <a16:creationId xmlns:a16="http://schemas.microsoft.com/office/drawing/2014/main" id="{702A1FBA-551B-700E-8550-10E40E0412C0}"/>
                          </a:ext>
                        </a:extLst>
                      </p:cNvPr>
                      <p:cNvCxnSpPr>
                        <a:cxnSpLocks/>
                      </p:cNvCxnSpPr>
                      <p:nvPr/>
                    </p:nvCxnSpPr>
                    <p:spPr>
                      <a:xfrm>
                        <a:off x="6902837" y="5328085"/>
                        <a:ext cx="412363"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1" name="Straight Connector 2370">
                        <a:extLst>
                          <a:ext uri="{FF2B5EF4-FFF2-40B4-BE49-F238E27FC236}">
                            <a16:creationId xmlns:a16="http://schemas.microsoft.com/office/drawing/2014/main" id="{3CCB818E-3323-8B2C-411E-8BEC3E303491}"/>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2" name="Straight Connector 2371">
                        <a:extLst>
                          <a:ext uri="{FF2B5EF4-FFF2-40B4-BE49-F238E27FC236}">
                            <a16:creationId xmlns:a16="http://schemas.microsoft.com/office/drawing/2014/main" id="{0327D86C-805A-555C-6AFF-5365ABFAC7F5}"/>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3" name="Straight Connector 2372">
                        <a:extLst>
                          <a:ext uri="{FF2B5EF4-FFF2-40B4-BE49-F238E27FC236}">
                            <a16:creationId xmlns:a16="http://schemas.microsoft.com/office/drawing/2014/main" id="{7A83992A-8A49-AF12-F37D-E1A66BAE64A8}"/>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4" name="Straight Connector 2373">
                        <a:extLst>
                          <a:ext uri="{FF2B5EF4-FFF2-40B4-BE49-F238E27FC236}">
                            <a16:creationId xmlns:a16="http://schemas.microsoft.com/office/drawing/2014/main" id="{FE08A987-182A-8B5B-A73A-382B1AEF1984}"/>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cxnSp>
                <p:nvCxnSpPr>
                  <p:cNvPr id="2367" name="Straight Connector 2366">
                    <a:extLst>
                      <a:ext uri="{FF2B5EF4-FFF2-40B4-BE49-F238E27FC236}">
                        <a16:creationId xmlns:a16="http://schemas.microsoft.com/office/drawing/2014/main" id="{C8656C01-2506-7DC4-A00A-D639070EC879}"/>
                      </a:ext>
                    </a:extLst>
                  </p:cNvPr>
                  <p:cNvCxnSpPr>
                    <a:cxnSpLocks/>
                  </p:cNvCxnSpPr>
                  <p:nvPr/>
                </p:nvCxnSpPr>
                <p:spPr>
                  <a:xfrm>
                    <a:off x="8947326" y="32645798"/>
                    <a:ext cx="0" cy="2117795"/>
                  </a:xfrm>
                  <a:prstGeom prst="line">
                    <a:avLst/>
                  </a:prstGeom>
                  <a:ln w="101600"/>
                </p:spPr>
                <p:style>
                  <a:lnRef idx="1">
                    <a:schemeClr val="dk1"/>
                  </a:lnRef>
                  <a:fillRef idx="0">
                    <a:schemeClr val="dk1"/>
                  </a:fillRef>
                  <a:effectRef idx="0">
                    <a:schemeClr val="dk1"/>
                  </a:effectRef>
                  <a:fontRef idx="minor">
                    <a:schemeClr val="tx1"/>
                  </a:fontRef>
                </p:style>
              </p:cxnSp>
            </p:grpSp>
            <p:cxnSp>
              <p:nvCxnSpPr>
                <p:cNvPr id="2358" name="Straight Connector 2357">
                  <a:extLst>
                    <a:ext uri="{FF2B5EF4-FFF2-40B4-BE49-F238E27FC236}">
                      <a16:creationId xmlns:a16="http://schemas.microsoft.com/office/drawing/2014/main" id="{6C7D84E1-3B59-903F-AB90-D81555B8232F}"/>
                    </a:ext>
                  </a:extLst>
                </p:cNvPr>
                <p:cNvCxnSpPr>
                  <a:cxnSpLocks/>
                </p:cNvCxnSpPr>
                <p:nvPr/>
              </p:nvCxnSpPr>
              <p:spPr>
                <a:xfrm>
                  <a:off x="7695196" y="37272460"/>
                  <a:ext cx="0" cy="783997"/>
                </a:xfrm>
                <a:prstGeom prst="line">
                  <a:avLst/>
                </a:prstGeom>
                <a:ln w="101600"/>
              </p:spPr>
              <p:style>
                <a:lnRef idx="1">
                  <a:schemeClr val="dk1"/>
                </a:lnRef>
                <a:fillRef idx="0">
                  <a:schemeClr val="dk1"/>
                </a:fillRef>
                <a:effectRef idx="0">
                  <a:schemeClr val="dk1"/>
                </a:effectRef>
                <a:fontRef idx="minor">
                  <a:schemeClr val="tx1"/>
                </a:fontRef>
              </p:style>
            </p:cxnSp>
            <p:sp>
              <p:nvSpPr>
                <p:cNvPr id="2359" name="Diamond 2358">
                  <a:extLst>
                    <a:ext uri="{FF2B5EF4-FFF2-40B4-BE49-F238E27FC236}">
                      <a16:creationId xmlns:a16="http://schemas.microsoft.com/office/drawing/2014/main" id="{86B1BF20-3310-1005-DEEB-3E43414C9665}"/>
                    </a:ext>
                  </a:extLst>
                </p:cNvPr>
                <p:cNvSpPr/>
                <p:nvPr/>
              </p:nvSpPr>
              <p:spPr>
                <a:xfrm>
                  <a:off x="6579945" y="35953441"/>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Diamond 2359">
                  <a:extLst>
                    <a:ext uri="{FF2B5EF4-FFF2-40B4-BE49-F238E27FC236}">
                      <a16:creationId xmlns:a16="http://schemas.microsoft.com/office/drawing/2014/main" id="{1F4B5B2C-9834-537B-091F-E12360DF7F6C}"/>
                    </a:ext>
                  </a:extLst>
                </p:cNvPr>
                <p:cNvSpPr/>
                <p:nvPr/>
              </p:nvSpPr>
              <p:spPr>
                <a:xfrm>
                  <a:off x="8274346" y="35888110"/>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61" name="Oval 2360">
                  <a:extLst>
                    <a:ext uri="{FF2B5EF4-FFF2-40B4-BE49-F238E27FC236}">
                      <a16:creationId xmlns:a16="http://schemas.microsoft.com/office/drawing/2014/main" id="{98C18B12-4EAA-56D1-1A53-4E52E33760F6}"/>
                    </a:ext>
                  </a:extLst>
                </p:cNvPr>
                <p:cNvSpPr/>
                <p:nvPr/>
              </p:nvSpPr>
              <p:spPr>
                <a:xfrm>
                  <a:off x="6172200" y="33928493"/>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a:extLst>
                    <a:ext uri="{FF2B5EF4-FFF2-40B4-BE49-F238E27FC236}">
                      <a16:creationId xmlns:a16="http://schemas.microsoft.com/office/drawing/2014/main" id="{E4B5FA75-EA07-9F7C-D0B7-8CF086625D7A}"/>
                    </a:ext>
                  </a:extLst>
                </p:cNvPr>
                <p:cNvSpPr/>
                <p:nvPr/>
              </p:nvSpPr>
              <p:spPr>
                <a:xfrm>
                  <a:off x="7816973" y="33904497"/>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Oval 2362">
                  <a:extLst>
                    <a:ext uri="{FF2B5EF4-FFF2-40B4-BE49-F238E27FC236}">
                      <a16:creationId xmlns:a16="http://schemas.microsoft.com/office/drawing/2014/main" id="{409DC1EC-AF5C-30D9-FDF6-3BF6A1508A5B}"/>
                    </a:ext>
                  </a:extLst>
                </p:cNvPr>
                <p:cNvSpPr/>
                <p:nvPr/>
              </p:nvSpPr>
              <p:spPr>
                <a:xfrm>
                  <a:off x="8721932" y="33904497"/>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a:extLst>
                    <a:ext uri="{FF2B5EF4-FFF2-40B4-BE49-F238E27FC236}">
                      <a16:creationId xmlns:a16="http://schemas.microsoft.com/office/drawing/2014/main" id="{7A9B97FC-C3A0-8C4E-962E-7658AA21BF38}"/>
                    </a:ext>
                  </a:extLst>
                </p:cNvPr>
                <p:cNvSpPr/>
                <p:nvPr/>
              </p:nvSpPr>
              <p:spPr>
                <a:xfrm>
                  <a:off x="7075912" y="3392849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 name="5-Point Star 2355">
                <a:extLst>
                  <a:ext uri="{FF2B5EF4-FFF2-40B4-BE49-F238E27FC236}">
                    <a16:creationId xmlns:a16="http://schemas.microsoft.com/office/drawing/2014/main" id="{92DDFD4B-8969-9C95-0C3E-3DC9754391DB}"/>
                  </a:ext>
                </a:extLst>
              </p:cNvPr>
              <p:cNvSpPr/>
              <p:nvPr/>
            </p:nvSpPr>
            <p:spPr>
              <a:xfrm rot="17269488">
                <a:off x="7497051" y="36490596"/>
                <a:ext cx="951802" cy="914317"/>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5" name="Group 2294">
              <a:extLst>
                <a:ext uri="{FF2B5EF4-FFF2-40B4-BE49-F238E27FC236}">
                  <a16:creationId xmlns:a16="http://schemas.microsoft.com/office/drawing/2014/main" id="{EE26B837-232A-F9EC-D645-841363C95FD1}"/>
                </a:ext>
              </a:extLst>
            </p:cNvPr>
            <p:cNvGrpSpPr/>
            <p:nvPr/>
          </p:nvGrpSpPr>
          <p:grpSpPr>
            <a:xfrm>
              <a:off x="9759265" y="32449686"/>
              <a:ext cx="1403190" cy="4019218"/>
              <a:chOff x="10342925" y="33521533"/>
              <a:chExt cx="1403190" cy="4019218"/>
            </a:xfrm>
          </p:grpSpPr>
          <p:cxnSp>
            <p:nvCxnSpPr>
              <p:cNvPr id="2347" name="Straight Connector 2346">
                <a:extLst>
                  <a:ext uri="{FF2B5EF4-FFF2-40B4-BE49-F238E27FC236}">
                    <a16:creationId xmlns:a16="http://schemas.microsoft.com/office/drawing/2014/main" id="{20AE3E4B-E421-4A6B-FA27-C75637D4F6E0}"/>
                  </a:ext>
                </a:extLst>
              </p:cNvPr>
              <p:cNvCxnSpPr>
                <a:cxnSpLocks/>
              </p:cNvCxnSpPr>
              <p:nvPr/>
            </p:nvCxnSpPr>
            <p:spPr>
              <a:xfrm flipV="1">
                <a:off x="11057683" y="35811420"/>
                <a:ext cx="0" cy="1729331"/>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8" name="Straight Connector 2347">
                <a:extLst>
                  <a:ext uri="{FF2B5EF4-FFF2-40B4-BE49-F238E27FC236}">
                    <a16:creationId xmlns:a16="http://schemas.microsoft.com/office/drawing/2014/main" id="{31F5BE8F-1BB1-C092-2612-9F52C5ABA02E}"/>
                  </a:ext>
                </a:extLst>
              </p:cNvPr>
              <p:cNvCxnSpPr>
                <a:cxnSpLocks/>
              </p:cNvCxnSpPr>
              <p:nvPr/>
            </p:nvCxnSpPr>
            <p:spPr>
              <a:xfrm rot="16200000">
                <a:off x="10827690"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9" name="Straight Connector 2348">
                <a:extLst>
                  <a:ext uri="{FF2B5EF4-FFF2-40B4-BE49-F238E27FC236}">
                    <a16:creationId xmlns:a16="http://schemas.microsoft.com/office/drawing/2014/main" id="{DA81FB1E-9145-4C90-1C1E-C177F057AAB9}"/>
                  </a:ext>
                </a:extLst>
              </p:cNvPr>
              <p:cNvCxnSpPr>
                <a:cxnSpLocks/>
              </p:cNvCxnSpPr>
              <p:nvPr/>
            </p:nvCxnSpPr>
            <p:spPr>
              <a:xfrm rot="16200000">
                <a:off x="11287677"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0" name="Straight Connector 2349">
                <a:extLst>
                  <a:ext uri="{FF2B5EF4-FFF2-40B4-BE49-F238E27FC236}">
                    <a16:creationId xmlns:a16="http://schemas.microsoft.com/office/drawing/2014/main" id="{861A3090-6CE7-B03E-FD94-0AD93EFDA9EE}"/>
                  </a:ext>
                </a:extLst>
              </p:cNvPr>
              <p:cNvCxnSpPr>
                <a:cxnSpLocks/>
              </p:cNvCxnSpPr>
              <p:nvPr/>
            </p:nvCxnSpPr>
            <p:spPr>
              <a:xfrm rot="16200000" flipH="1">
                <a:off x="10459186" y="34784647"/>
                <a:ext cx="2093118"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1" name="Straight Connector 2350">
                <a:extLst>
                  <a:ext uri="{FF2B5EF4-FFF2-40B4-BE49-F238E27FC236}">
                    <a16:creationId xmlns:a16="http://schemas.microsoft.com/office/drawing/2014/main" id="{37616C96-B73A-1B98-E286-856731DC65F1}"/>
                  </a:ext>
                </a:extLst>
              </p:cNvPr>
              <p:cNvCxnSpPr>
                <a:cxnSpLocks/>
              </p:cNvCxnSpPr>
              <p:nvPr/>
            </p:nvCxnSpPr>
            <p:spPr>
              <a:xfrm rot="16200000" flipH="1">
                <a:off x="9548338" y="34801632"/>
                <a:ext cx="2093118" cy="5602"/>
              </a:xfrm>
              <a:prstGeom prst="line">
                <a:avLst/>
              </a:prstGeom>
              <a:ln w="101600"/>
            </p:spPr>
            <p:style>
              <a:lnRef idx="1">
                <a:schemeClr val="dk1"/>
              </a:lnRef>
              <a:fillRef idx="0">
                <a:schemeClr val="dk1"/>
              </a:fillRef>
              <a:effectRef idx="0">
                <a:schemeClr val="dk1"/>
              </a:effectRef>
              <a:fontRef idx="minor">
                <a:schemeClr val="tx1"/>
              </a:fontRef>
            </p:style>
          </p:cxnSp>
          <p:sp>
            <p:nvSpPr>
              <p:cNvPr id="2352" name="Diamond 2351">
                <a:extLst>
                  <a:ext uri="{FF2B5EF4-FFF2-40B4-BE49-F238E27FC236}">
                    <a16:creationId xmlns:a16="http://schemas.microsoft.com/office/drawing/2014/main" id="{04DE8B0C-65D0-0582-F43A-14DA89AC54DD}"/>
                  </a:ext>
                </a:extLst>
              </p:cNvPr>
              <p:cNvSpPr/>
              <p:nvPr/>
            </p:nvSpPr>
            <p:spPr>
              <a:xfrm>
                <a:off x="10800298" y="35505146"/>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53" name="Oval 2352">
                <a:extLst>
                  <a:ext uri="{FF2B5EF4-FFF2-40B4-BE49-F238E27FC236}">
                    <a16:creationId xmlns:a16="http://schemas.microsoft.com/office/drawing/2014/main" id="{B279ADF1-83CB-3481-FCDB-9E7A96535AB4}"/>
                  </a:ext>
                </a:extLst>
              </p:cNvPr>
              <p:cNvSpPr/>
              <p:nvPr/>
            </p:nvSpPr>
            <p:spPr>
              <a:xfrm>
                <a:off x="10342925" y="33521533"/>
                <a:ext cx="498231" cy="478465"/>
              </a:xfrm>
              <a:prstGeom prst="ellipse">
                <a:avLst/>
              </a:prstGeom>
              <a:solidFill>
                <a:schemeClr val="accent1">
                  <a:lumMod val="60000"/>
                  <a:lumOff val="4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a:extLst>
                  <a:ext uri="{FF2B5EF4-FFF2-40B4-BE49-F238E27FC236}">
                    <a16:creationId xmlns:a16="http://schemas.microsoft.com/office/drawing/2014/main" id="{EC2BDF43-33D7-7C6B-BBDB-BC200CF54855}"/>
                  </a:ext>
                </a:extLst>
              </p:cNvPr>
              <p:cNvSpPr/>
              <p:nvPr/>
            </p:nvSpPr>
            <p:spPr>
              <a:xfrm>
                <a:off x="11247884" y="3352153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6" name="Group 2295">
              <a:extLst>
                <a:ext uri="{FF2B5EF4-FFF2-40B4-BE49-F238E27FC236}">
                  <a16:creationId xmlns:a16="http://schemas.microsoft.com/office/drawing/2014/main" id="{4C10EDCF-89D5-6D83-8C5A-6656690911CD}"/>
                </a:ext>
              </a:extLst>
            </p:cNvPr>
            <p:cNvGrpSpPr/>
            <p:nvPr/>
          </p:nvGrpSpPr>
          <p:grpSpPr>
            <a:xfrm>
              <a:off x="12227943" y="35383490"/>
              <a:ext cx="2380145" cy="1367938"/>
              <a:chOff x="11978407" y="36057840"/>
              <a:chExt cx="2970654" cy="1840061"/>
            </a:xfrm>
          </p:grpSpPr>
          <p:grpSp>
            <p:nvGrpSpPr>
              <p:cNvPr id="2339" name="Group 2338">
                <a:extLst>
                  <a:ext uri="{FF2B5EF4-FFF2-40B4-BE49-F238E27FC236}">
                    <a16:creationId xmlns:a16="http://schemas.microsoft.com/office/drawing/2014/main" id="{B6E8A328-8545-9556-1261-77F1DF7F360F}"/>
                  </a:ext>
                </a:extLst>
              </p:cNvPr>
              <p:cNvGrpSpPr/>
              <p:nvPr/>
            </p:nvGrpSpPr>
            <p:grpSpPr>
              <a:xfrm rot="5400000">
                <a:off x="12665902" y="35592731"/>
                <a:ext cx="1428021" cy="2803011"/>
                <a:chOff x="10592097" y="33731601"/>
                <a:chExt cx="925573" cy="3211024"/>
              </a:xfrm>
            </p:grpSpPr>
            <p:cxnSp>
              <p:nvCxnSpPr>
                <p:cNvPr id="2342" name="Straight Connector 2341">
                  <a:extLst>
                    <a:ext uri="{FF2B5EF4-FFF2-40B4-BE49-F238E27FC236}">
                      <a16:creationId xmlns:a16="http://schemas.microsoft.com/office/drawing/2014/main" id="{D4E715F5-F443-3EB6-A56A-342F79B73039}"/>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43" name="Straight Connector 2342">
                  <a:extLst>
                    <a:ext uri="{FF2B5EF4-FFF2-40B4-BE49-F238E27FC236}">
                      <a16:creationId xmlns:a16="http://schemas.microsoft.com/office/drawing/2014/main" id="{BC81B506-4E4C-D632-8F86-F16971BDE9FF}"/>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4" name="Straight Connector 2343">
                  <a:extLst>
                    <a:ext uri="{FF2B5EF4-FFF2-40B4-BE49-F238E27FC236}">
                      <a16:creationId xmlns:a16="http://schemas.microsoft.com/office/drawing/2014/main" id="{1364E4E9-E597-4476-CB32-DC1C310EE5FC}"/>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5" name="Straight Connector 2344">
                  <a:extLst>
                    <a:ext uri="{FF2B5EF4-FFF2-40B4-BE49-F238E27FC236}">
                      <a16:creationId xmlns:a16="http://schemas.microsoft.com/office/drawing/2014/main" id="{4F524DE7-6AAF-05BB-37BC-F4A443FC016C}"/>
                    </a:ext>
                  </a:extLst>
                </p:cNvPr>
                <p:cNvCxnSpPr>
                  <a:cxnSpLocks/>
                </p:cNvCxnSpPr>
                <p:nvPr/>
              </p:nvCxnSpPr>
              <p:spPr>
                <a:xfrm rot="16200000" flipH="1">
                  <a:off x="10459186" y="34778160"/>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46" name="Straight Connector 2345">
                  <a:extLst>
                    <a:ext uri="{FF2B5EF4-FFF2-40B4-BE49-F238E27FC236}">
                      <a16:creationId xmlns:a16="http://schemas.microsoft.com/office/drawing/2014/main" id="{A3A9C8BF-592D-796B-4A86-C5925F545EC6}"/>
                    </a:ext>
                  </a:extLst>
                </p:cNvPr>
                <p:cNvCxnSpPr>
                  <a:cxnSpLocks/>
                </p:cNvCxnSpPr>
                <p:nvPr/>
              </p:nvCxnSpPr>
              <p:spPr>
                <a:xfrm rot="16200000" flipH="1">
                  <a:off x="9548339" y="34795145"/>
                  <a:ext cx="2093118" cy="5602"/>
                </a:xfrm>
                <a:prstGeom prst="line">
                  <a:avLst/>
                </a:prstGeom>
                <a:ln w="88900"/>
              </p:spPr>
              <p:style>
                <a:lnRef idx="1">
                  <a:schemeClr val="dk1"/>
                </a:lnRef>
                <a:fillRef idx="0">
                  <a:schemeClr val="dk1"/>
                </a:fillRef>
                <a:effectRef idx="0">
                  <a:schemeClr val="dk1"/>
                </a:effectRef>
                <a:fontRef idx="minor">
                  <a:schemeClr val="tx1"/>
                </a:fontRef>
              </p:style>
            </p:cxnSp>
          </p:grpSp>
          <p:sp>
            <p:nvSpPr>
              <p:cNvPr id="2340" name="Oval 2339">
                <a:extLst>
                  <a:ext uri="{FF2B5EF4-FFF2-40B4-BE49-F238E27FC236}">
                    <a16:creationId xmlns:a16="http://schemas.microsoft.com/office/drawing/2014/main" id="{B97DD613-3213-2FB8-3FB3-3814F88F99AE}"/>
                  </a:ext>
                </a:extLst>
              </p:cNvPr>
              <p:cNvSpPr/>
              <p:nvPr/>
            </p:nvSpPr>
            <p:spPr>
              <a:xfrm>
                <a:off x="14550299" y="36057840"/>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2340">
                <a:extLst>
                  <a:ext uri="{FF2B5EF4-FFF2-40B4-BE49-F238E27FC236}">
                    <a16:creationId xmlns:a16="http://schemas.microsoft.com/office/drawing/2014/main" id="{59BC02E0-2EDB-115B-355A-437BF911D45F}"/>
                  </a:ext>
                </a:extLst>
              </p:cNvPr>
              <p:cNvSpPr/>
              <p:nvPr/>
            </p:nvSpPr>
            <p:spPr>
              <a:xfrm>
                <a:off x="14550299" y="37506927"/>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7" name="Group 2296">
              <a:extLst>
                <a:ext uri="{FF2B5EF4-FFF2-40B4-BE49-F238E27FC236}">
                  <a16:creationId xmlns:a16="http://schemas.microsoft.com/office/drawing/2014/main" id="{D61CAF63-BA09-25A7-0625-11F0151899EB}"/>
                </a:ext>
              </a:extLst>
            </p:cNvPr>
            <p:cNvGrpSpPr/>
            <p:nvPr/>
          </p:nvGrpSpPr>
          <p:grpSpPr>
            <a:xfrm>
              <a:off x="12202804" y="32313441"/>
              <a:ext cx="2453474" cy="1931799"/>
              <a:chOff x="12096825" y="33811092"/>
              <a:chExt cx="2453474" cy="1931799"/>
            </a:xfrm>
          </p:grpSpPr>
          <p:grpSp>
            <p:nvGrpSpPr>
              <p:cNvPr id="2319" name="Group 2318">
                <a:extLst>
                  <a:ext uri="{FF2B5EF4-FFF2-40B4-BE49-F238E27FC236}">
                    <a16:creationId xmlns:a16="http://schemas.microsoft.com/office/drawing/2014/main" id="{FC52A7B0-4BB2-3455-3232-EECD3F6D564E}"/>
                  </a:ext>
                </a:extLst>
              </p:cNvPr>
              <p:cNvGrpSpPr/>
              <p:nvPr/>
            </p:nvGrpSpPr>
            <p:grpSpPr>
              <a:xfrm rot="5400000">
                <a:off x="12492799" y="33954117"/>
                <a:ext cx="925573" cy="1717522"/>
                <a:chOff x="10592097" y="33783976"/>
                <a:chExt cx="925573" cy="3158649"/>
              </a:xfrm>
            </p:grpSpPr>
            <p:cxnSp>
              <p:nvCxnSpPr>
                <p:cNvPr id="2334" name="Straight Connector 2333">
                  <a:extLst>
                    <a:ext uri="{FF2B5EF4-FFF2-40B4-BE49-F238E27FC236}">
                      <a16:creationId xmlns:a16="http://schemas.microsoft.com/office/drawing/2014/main" id="{A8317881-D041-6BB1-6EEA-713E0CF2DDD1}"/>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35" name="Straight Connector 2334">
                  <a:extLst>
                    <a:ext uri="{FF2B5EF4-FFF2-40B4-BE49-F238E27FC236}">
                      <a16:creationId xmlns:a16="http://schemas.microsoft.com/office/drawing/2014/main" id="{B699167A-D809-6BF0-436C-18647E384D2D}"/>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6" name="Straight Connector 2335">
                  <a:extLst>
                    <a:ext uri="{FF2B5EF4-FFF2-40B4-BE49-F238E27FC236}">
                      <a16:creationId xmlns:a16="http://schemas.microsoft.com/office/drawing/2014/main" id="{60AEE10E-B15E-11E8-CDCE-6514C743BCD9}"/>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7" name="Straight Connector 2336">
                  <a:extLst>
                    <a:ext uri="{FF2B5EF4-FFF2-40B4-BE49-F238E27FC236}">
                      <a16:creationId xmlns:a16="http://schemas.microsoft.com/office/drawing/2014/main" id="{CD6200B3-8491-3A7C-04AA-8A86AC5D6392}"/>
                    </a:ext>
                  </a:extLst>
                </p:cNvPr>
                <p:cNvCxnSpPr>
                  <a:cxnSpLocks/>
                </p:cNvCxnSpPr>
                <p:nvPr/>
              </p:nvCxnSpPr>
              <p:spPr>
                <a:xfrm rot="16200000" flipH="1">
                  <a:off x="10459186" y="34830535"/>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8" name="Straight Connector 2337">
                  <a:extLst>
                    <a:ext uri="{FF2B5EF4-FFF2-40B4-BE49-F238E27FC236}">
                      <a16:creationId xmlns:a16="http://schemas.microsoft.com/office/drawing/2014/main" id="{C3C2C107-7D1F-CF18-D430-373128C45561}"/>
                    </a:ext>
                  </a:extLst>
                </p:cNvPr>
                <p:cNvCxnSpPr>
                  <a:cxnSpLocks/>
                </p:cNvCxnSpPr>
                <p:nvPr/>
              </p:nvCxnSpPr>
              <p:spPr>
                <a:xfrm rot="16200000" flipH="1">
                  <a:off x="9548339" y="34847520"/>
                  <a:ext cx="2093118" cy="5602"/>
                </a:xfrm>
                <a:prstGeom prst="line">
                  <a:avLst/>
                </a:prstGeom>
                <a:ln w="88900"/>
              </p:spPr>
              <p:style>
                <a:lnRef idx="1">
                  <a:schemeClr val="dk1"/>
                </a:lnRef>
                <a:fillRef idx="0">
                  <a:schemeClr val="dk1"/>
                </a:fillRef>
                <a:effectRef idx="0">
                  <a:schemeClr val="dk1"/>
                </a:effectRef>
                <a:fontRef idx="minor">
                  <a:schemeClr val="tx1"/>
                </a:fontRef>
              </p:style>
            </p:cxnSp>
          </p:grpSp>
          <p:grpSp>
            <p:nvGrpSpPr>
              <p:cNvPr id="2320" name="Group 2319">
                <a:extLst>
                  <a:ext uri="{FF2B5EF4-FFF2-40B4-BE49-F238E27FC236}">
                    <a16:creationId xmlns:a16="http://schemas.microsoft.com/office/drawing/2014/main" id="{5B080398-8995-A1B1-99A5-C87E12D48F19}"/>
                  </a:ext>
                </a:extLst>
              </p:cNvPr>
              <p:cNvGrpSpPr/>
              <p:nvPr/>
            </p:nvGrpSpPr>
            <p:grpSpPr>
              <a:xfrm>
                <a:off x="13764983" y="34893425"/>
                <a:ext cx="620675" cy="717387"/>
                <a:chOff x="13737632" y="34815677"/>
                <a:chExt cx="754270" cy="1019738"/>
              </a:xfrm>
            </p:grpSpPr>
            <p:cxnSp>
              <p:nvCxnSpPr>
                <p:cNvPr id="2331" name="Straight Connector 2330">
                  <a:extLst>
                    <a:ext uri="{FF2B5EF4-FFF2-40B4-BE49-F238E27FC236}">
                      <a16:creationId xmlns:a16="http://schemas.microsoft.com/office/drawing/2014/main" id="{F222D368-33A9-6490-7C32-B99D38F67EC7}"/>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2" name="Straight Connector 2331">
                  <a:extLst>
                    <a:ext uri="{FF2B5EF4-FFF2-40B4-BE49-F238E27FC236}">
                      <a16:creationId xmlns:a16="http://schemas.microsoft.com/office/drawing/2014/main" id="{7616563C-0E55-7800-E8AB-9C63453FFCA7}"/>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3" name="Straight Connector 2332">
                  <a:extLst>
                    <a:ext uri="{FF2B5EF4-FFF2-40B4-BE49-F238E27FC236}">
                      <a16:creationId xmlns:a16="http://schemas.microsoft.com/office/drawing/2014/main" id="{AA36AF5A-3EEE-C07D-B1FE-F41F8A83A602}"/>
                    </a:ext>
                  </a:extLst>
                </p:cNvPr>
                <p:cNvCxnSpPr>
                  <a:cxnSpLocks/>
                </p:cNvCxnSpPr>
                <p:nvPr/>
              </p:nvCxnSpPr>
              <p:spPr>
                <a:xfrm>
                  <a:off x="13737632"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1" name="Straight Connector 2320">
                <a:extLst>
                  <a:ext uri="{FF2B5EF4-FFF2-40B4-BE49-F238E27FC236}">
                    <a16:creationId xmlns:a16="http://schemas.microsoft.com/office/drawing/2014/main" id="{B28C8419-DA6D-C46F-3FC0-74030C55C1C1}"/>
                  </a:ext>
                </a:extLst>
              </p:cNvPr>
              <p:cNvCxnSpPr>
                <a:cxnSpLocks/>
              </p:cNvCxnSpPr>
              <p:nvPr/>
            </p:nvCxnSpPr>
            <p:spPr>
              <a:xfrm>
                <a:off x="13745136" y="34893425"/>
                <a:ext cx="620675" cy="1081"/>
              </a:xfrm>
              <a:prstGeom prst="line">
                <a:avLst/>
              </a:prstGeom>
              <a:ln w="101600"/>
            </p:spPr>
            <p:style>
              <a:lnRef idx="1">
                <a:schemeClr val="dk1"/>
              </a:lnRef>
              <a:fillRef idx="0">
                <a:schemeClr val="dk1"/>
              </a:fillRef>
              <a:effectRef idx="0">
                <a:schemeClr val="dk1"/>
              </a:effectRef>
              <a:fontRef idx="minor">
                <a:schemeClr val="tx1"/>
              </a:fontRef>
            </p:style>
          </p:cxnSp>
          <p:grpSp>
            <p:nvGrpSpPr>
              <p:cNvPr id="2322" name="Group 2321">
                <a:extLst>
                  <a:ext uri="{FF2B5EF4-FFF2-40B4-BE49-F238E27FC236}">
                    <a16:creationId xmlns:a16="http://schemas.microsoft.com/office/drawing/2014/main" id="{FBB90C32-5F1F-0AC8-1174-4DC32B97B75C}"/>
                  </a:ext>
                </a:extLst>
              </p:cNvPr>
              <p:cNvGrpSpPr/>
              <p:nvPr/>
            </p:nvGrpSpPr>
            <p:grpSpPr>
              <a:xfrm>
                <a:off x="13791196" y="33936073"/>
                <a:ext cx="620675" cy="717387"/>
                <a:chOff x="13709500" y="34815677"/>
                <a:chExt cx="754270" cy="1019738"/>
              </a:xfrm>
            </p:grpSpPr>
            <p:cxnSp>
              <p:nvCxnSpPr>
                <p:cNvPr id="2328" name="Straight Connector 2327">
                  <a:extLst>
                    <a:ext uri="{FF2B5EF4-FFF2-40B4-BE49-F238E27FC236}">
                      <a16:creationId xmlns:a16="http://schemas.microsoft.com/office/drawing/2014/main" id="{73095811-9316-C388-5A85-9D48A53A94D1}"/>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29" name="Straight Connector 2328">
                  <a:extLst>
                    <a:ext uri="{FF2B5EF4-FFF2-40B4-BE49-F238E27FC236}">
                      <a16:creationId xmlns:a16="http://schemas.microsoft.com/office/drawing/2014/main" id="{9D4C950A-6F64-D272-FF4A-EE2176FD107C}"/>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0" name="Straight Connector 2329">
                  <a:extLst>
                    <a:ext uri="{FF2B5EF4-FFF2-40B4-BE49-F238E27FC236}">
                      <a16:creationId xmlns:a16="http://schemas.microsoft.com/office/drawing/2014/main" id="{FDA044F2-1730-6CF1-73BA-B5201645E03B}"/>
                    </a:ext>
                  </a:extLst>
                </p:cNvPr>
                <p:cNvCxnSpPr>
                  <a:cxnSpLocks/>
                </p:cNvCxnSpPr>
                <p:nvPr/>
              </p:nvCxnSpPr>
              <p:spPr>
                <a:xfrm>
                  <a:off x="13709500"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3" name="Straight Connector 2322">
                <a:extLst>
                  <a:ext uri="{FF2B5EF4-FFF2-40B4-BE49-F238E27FC236}">
                    <a16:creationId xmlns:a16="http://schemas.microsoft.com/office/drawing/2014/main" id="{1A294895-FD20-3AE6-039F-E6532E4D6209}"/>
                  </a:ext>
                </a:extLst>
              </p:cNvPr>
              <p:cNvCxnSpPr>
                <a:cxnSpLocks/>
              </p:cNvCxnSpPr>
              <p:nvPr/>
            </p:nvCxnSpPr>
            <p:spPr>
              <a:xfrm>
                <a:off x="13802852" y="33975954"/>
                <a:ext cx="620675" cy="1081"/>
              </a:xfrm>
              <a:prstGeom prst="line">
                <a:avLst/>
              </a:prstGeom>
              <a:ln w="101600"/>
            </p:spPr>
            <p:style>
              <a:lnRef idx="1">
                <a:schemeClr val="dk1"/>
              </a:lnRef>
              <a:fillRef idx="0">
                <a:schemeClr val="dk1"/>
              </a:fillRef>
              <a:effectRef idx="0">
                <a:schemeClr val="dk1"/>
              </a:effectRef>
              <a:fontRef idx="minor">
                <a:schemeClr val="tx1"/>
              </a:fontRef>
            </p:style>
          </p:cxnSp>
          <p:sp>
            <p:nvSpPr>
              <p:cNvPr id="2324" name="Oval 2323">
                <a:extLst>
                  <a:ext uri="{FF2B5EF4-FFF2-40B4-BE49-F238E27FC236}">
                    <a16:creationId xmlns:a16="http://schemas.microsoft.com/office/drawing/2014/main" id="{DA783C6D-B986-F3F0-149C-39F6D1DFF032}"/>
                  </a:ext>
                </a:extLst>
              </p:cNvPr>
              <p:cNvSpPr/>
              <p:nvPr/>
            </p:nvSpPr>
            <p:spPr>
              <a:xfrm>
                <a:off x="14223110" y="3444350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a:extLst>
                  <a:ext uri="{FF2B5EF4-FFF2-40B4-BE49-F238E27FC236}">
                    <a16:creationId xmlns:a16="http://schemas.microsoft.com/office/drawing/2014/main" id="{0CA82B35-6D8A-33E6-3609-329FF26213C0}"/>
                  </a:ext>
                </a:extLst>
              </p:cNvPr>
              <p:cNvSpPr/>
              <p:nvPr/>
            </p:nvSpPr>
            <p:spPr>
              <a:xfrm>
                <a:off x="14223110" y="33811092"/>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Oval 2325">
                <a:extLst>
                  <a:ext uri="{FF2B5EF4-FFF2-40B4-BE49-F238E27FC236}">
                    <a16:creationId xmlns:a16="http://schemas.microsoft.com/office/drawing/2014/main" id="{47EB14E6-F59F-53C9-3E96-E29337375305}"/>
                  </a:ext>
                </a:extLst>
              </p:cNvPr>
              <p:cNvSpPr/>
              <p:nvPr/>
            </p:nvSpPr>
            <p:spPr>
              <a:xfrm>
                <a:off x="14206569" y="3477238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Oval 2326">
                <a:extLst>
                  <a:ext uri="{FF2B5EF4-FFF2-40B4-BE49-F238E27FC236}">
                    <a16:creationId xmlns:a16="http://schemas.microsoft.com/office/drawing/2014/main" id="{7C56B82D-279B-3A08-535A-B90C2621A3FF}"/>
                  </a:ext>
                </a:extLst>
              </p:cNvPr>
              <p:cNvSpPr/>
              <p:nvPr/>
            </p:nvSpPr>
            <p:spPr>
              <a:xfrm>
                <a:off x="14202216" y="35439361"/>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8" name="Straight Connector 2297">
              <a:extLst>
                <a:ext uri="{FF2B5EF4-FFF2-40B4-BE49-F238E27FC236}">
                  <a16:creationId xmlns:a16="http://schemas.microsoft.com/office/drawing/2014/main" id="{E1950512-5528-5703-5888-9E0071E21093}"/>
                </a:ext>
              </a:extLst>
            </p:cNvPr>
            <p:cNvCxnSpPr>
              <a:cxnSpLocks/>
            </p:cNvCxnSpPr>
            <p:nvPr/>
          </p:nvCxnSpPr>
          <p:spPr>
            <a:xfrm>
              <a:off x="9143676" y="32484069"/>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9" name="Straight Connector 2298">
              <a:extLst>
                <a:ext uri="{FF2B5EF4-FFF2-40B4-BE49-F238E27FC236}">
                  <a16:creationId xmlns:a16="http://schemas.microsoft.com/office/drawing/2014/main" id="{C51E252D-6690-8970-BFE4-F0E5986D8C45}"/>
                </a:ext>
              </a:extLst>
            </p:cNvPr>
            <p:cNvCxnSpPr>
              <a:cxnSpLocks/>
            </p:cNvCxnSpPr>
            <p:nvPr/>
          </p:nvCxnSpPr>
          <p:spPr>
            <a:xfrm>
              <a:off x="11680620" y="32468960"/>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0" name="Straight Connector 2299">
              <a:extLst>
                <a:ext uri="{FF2B5EF4-FFF2-40B4-BE49-F238E27FC236}">
                  <a16:creationId xmlns:a16="http://schemas.microsoft.com/office/drawing/2014/main" id="{29CF07DB-DC67-2E27-E4E4-CEE9A2069B23}"/>
                </a:ext>
              </a:extLst>
            </p:cNvPr>
            <p:cNvCxnSpPr>
              <a:cxnSpLocks/>
            </p:cNvCxnSpPr>
            <p:nvPr/>
          </p:nvCxnSpPr>
          <p:spPr>
            <a:xfrm flipH="1">
              <a:off x="11664176" y="34357920"/>
              <a:ext cx="3645953"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01" name="TextBox 2300">
              <a:extLst>
                <a:ext uri="{FF2B5EF4-FFF2-40B4-BE49-F238E27FC236}">
                  <a16:creationId xmlns:a16="http://schemas.microsoft.com/office/drawing/2014/main" id="{49D20B44-9AE3-A8FE-4408-551C3D6A071B}"/>
                </a:ext>
              </a:extLst>
            </p:cNvPr>
            <p:cNvSpPr txBox="1"/>
            <p:nvPr/>
          </p:nvSpPr>
          <p:spPr>
            <a:xfrm>
              <a:off x="6243150" y="31633222"/>
              <a:ext cx="2537066" cy="707886"/>
            </a:xfrm>
            <a:prstGeom prst="rect">
              <a:avLst/>
            </a:prstGeom>
            <a:noFill/>
          </p:spPr>
          <p:txBody>
            <a:bodyPr wrap="square" rtlCol="0">
              <a:spAutoFit/>
            </a:bodyPr>
            <a:lstStyle/>
            <a:p>
              <a:r>
                <a:rPr lang="en-US" sz="4000" b="1" dirty="0"/>
                <a:t>Pre-LUCA</a:t>
              </a:r>
            </a:p>
          </p:txBody>
        </p:sp>
        <p:sp>
          <p:nvSpPr>
            <p:cNvPr id="2302" name="TextBox 2301">
              <a:extLst>
                <a:ext uri="{FF2B5EF4-FFF2-40B4-BE49-F238E27FC236}">
                  <a16:creationId xmlns:a16="http://schemas.microsoft.com/office/drawing/2014/main" id="{A330F1E0-5FAD-DC89-54E6-B9626B48C52B}"/>
                </a:ext>
              </a:extLst>
            </p:cNvPr>
            <p:cNvSpPr txBox="1"/>
            <p:nvPr/>
          </p:nvSpPr>
          <p:spPr>
            <a:xfrm>
              <a:off x="9777150" y="31656355"/>
              <a:ext cx="1576615" cy="707886"/>
            </a:xfrm>
            <a:prstGeom prst="rect">
              <a:avLst/>
            </a:prstGeom>
            <a:noFill/>
          </p:spPr>
          <p:txBody>
            <a:bodyPr wrap="square" rtlCol="0">
              <a:spAutoFit/>
            </a:bodyPr>
            <a:lstStyle/>
            <a:p>
              <a:r>
                <a:rPr lang="en-US" sz="4000" b="1" dirty="0"/>
                <a:t>LUCA</a:t>
              </a:r>
            </a:p>
          </p:txBody>
        </p:sp>
        <p:sp>
          <p:nvSpPr>
            <p:cNvPr id="2303" name="TextBox 2302">
              <a:extLst>
                <a:ext uri="{FF2B5EF4-FFF2-40B4-BE49-F238E27FC236}">
                  <a16:creationId xmlns:a16="http://schemas.microsoft.com/office/drawing/2014/main" id="{C5248A76-1E52-D540-9824-1DB2B4B5515D}"/>
                </a:ext>
              </a:extLst>
            </p:cNvPr>
            <p:cNvSpPr txBox="1"/>
            <p:nvPr/>
          </p:nvSpPr>
          <p:spPr>
            <a:xfrm>
              <a:off x="11715533" y="31644431"/>
              <a:ext cx="4307903" cy="707886"/>
            </a:xfrm>
            <a:prstGeom prst="rect">
              <a:avLst/>
            </a:prstGeom>
            <a:noFill/>
          </p:spPr>
          <p:txBody>
            <a:bodyPr wrap="square" rtlCol="0">
              <a:spAutoFit/>
            </a:bodyPr>
            <a:lstStyle/>
            <a:p>
              <a:r>
                <a:rPr lang="en-US" sz="4000" b="1" dirty="0"/>
                <a:t>Post-LUCA </a:t>
              </a:r>
              <a:r>
                <a:rPr lang="en-US" sz="2400" b="1" dirty="0"/>
                <a:t>(LBCA &amp; LACA)</a:t>
              </a:r>
              <a:endParaRPr lang="en-US" b="1" dirty="0"/>
            </a:p>
          </p:txBody>
        </p:sp>
        <p:sp>
          <p:nvSpPr>
            <p:cNvPr id="2304" name="TextBox 2303">
              <a:extLst>
                <a:ext uri="{FF2B5EF4-FFF2-40B4-BE49-F238E27FC236}">
                  <a16:creationId xmlns:a16="http://schemas.microsoft.com/office/drawing/2014/main" id="{9AC933B9-C5B8-C5FB-394B-4F9A8F13E619}"/>
                </a:ext>
              </a:extLst>
            </p:cNvPr>
            <p:cNvSpPr txBox="1"/>
            <p:nvPr/>
          </p:nvSpPr>
          <p:spPr>
            <a:xfrm>
              <a:off x="11392524" y="34320410"/>
              <a:ext cx="4692532" cy="1077218"/>
            </a:xfrm>
            <a:prstGeom prst="rect">
              <a:avLst/>
            </a:prstGeom>
            <a:noFill/>
          </p:spPr>
          <p:txBody>
            <a:bodyPr wrap="square" rtlCol="0">
              <a:spAutoFit/>
            </a:bodyPr>
            <a:lstStyle/>
            <a:p>
              <a:pPr algn="ctr"/>
              <a:r>
                <a:rPr lang="en-US" sz="4000" b="1" dirty="0"/>
                <a:t>Modern </a:t>
              </a:r>
            </a:p>
            <a:p>
              <a:pPr algn="ctr"/>
              <a:r>
                <a:rPr lang="en-US" sz="2400" b="1" dirty="0"/>
                <a:t>(supergroup specific)</a:t>
              </a:r>
              <a:endParaRPr lang="en-US" sz="4000" b="1" dirty="0"/>
            </a:p>
          </p:txBody>
        </p:sp>
        <p:sp>
          <p:nvSpPr>
            <p:cNvPr id="2305" name="Diamond 2304">
              <a:extLst>
                <a:ext uri="{FF2B5EF4-FFF2-40B4-BE49-F238E27FC236}">
                  <a16:creationId xmlns:a16="http://schemas.microsoft.com/office/drawing/2014/main" id="{E7B8A618-6788-2CD0-8CD6-4885DBEA04DE}"/>
                </a:ext>
              </a:extLst>
            </p:cNvPr>
            <p:cNvSpPr/>
            <p:nvPr/>
          </p:nvSpPr>
          <p:spPr>
            <a:xfrm>
              <a:off x="12566119" y="32986340"/>
              <a:ext cx="498231" cy="568569"/>
            </a:xfrm>
            <a:prstGeom prst="diamond">
              <a:avLst/>
            </a:prstGeom>
            <a:solidFill>
              <a:srgbClr val="8FAADD"/>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6" name="Diamond 2305">
              <a:extLst>
                <a:ext uri="{FF2B5EF4-FFF2-40B4-BE49-F238E27FC236}">
                  <a16:creationId xmlns:a16="http://schemas.microsoft.com/office/drawing/2014/main" id="{A0C5AC8A-7969-96C3-E4CD-A86D33ABD9B4}"/>
                </a:ext>
              </a:extLst>
            </p:cNvPr>
            <p:cNvSpPr/>
            <p:nvPr/>
          </p:nvSpPr>
          <p:spPr>
            <a:xfrm>
              <a:off x="12794340" y="35814470"/>
              <a:ext cx="498231" cy="568569"/>
            </a:xfrm>
            <a:prstGeom prst="diamond">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7" name="5-Point Star 2306">
              <a:extLst>
                <a:ext uri="{FF2B5EF4-FFF2-40B4-BE49-F238E27FC236}">
                  <a16:creationId xmlns:a16="http://schemas.microsoft.com/office/drawing/2014/main" id="{79D8A6A8-5982-3692-F8F9-C9FC4DE27635}"/>
                </a:ext>
              </a:extLst>
            </p:cNvPr>
            <p:cNvSpPr/>
            <p:nvPr/>
          </p:nvSpPr>
          <p:spPr>
            <a:xfrm rot="17269488">
              <a:off x="6452873" y="37053430"/>
              <a:ext cx="613077" cy="588932"/>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TextBox 2307">
              <a:extLst>
                <a:ext uri="{FF2B5EF4-FFF2-40B4-BE49-F238E27FC236}">
                  <a16:creationId xmlns:a16="http://schemas.microsoft.com/office/drawing/2014/main" id="{149F4E69-DDF2-F04A-EF4A-4DA694DC6093}"/>
                </a:ext>
              </a:extLst>
            </p:cNvPr>
            <p:cNvSpPr txBox="1"/>
            <p:nvPr/>
          </p:nvSpPr>
          <p:spPr>
            <a:xfrm>
              <a:off x="7094645" y="37085542"/>
              <a:ext cx="1636939" cy="523220"/>
            </a:xfrm>
            <a:prstGeom prst="rect">
              <a:avLst/>
            </a:prstGeom>
            <a:noFill/>
          </p:spPr>
          <p:txBody>
            <a:bodyPr wrap="square" rtlCol="0">
              <a:spAutoFit/>
            </a:bodyPr>
            <a:lstStyle/>
            <a:p>
              <a:r>
                <a:rPr lang="en-US" sz="2800" dirty="0"/>
                <a:t>Pre-LUCA</a:t>
              </a:r>
            </a:p>
          </p:txBody>
        </p:sp>
        <p:sp>
          <p:nvSpPr>
            <p:cNvPr id="2309" name="Diamond 2308">
              <a:extLst>
                <a:ext uri="{FF2B5EF4-FFF2-40B4-BE49-F238E27FC236}">
                  <a16:creationId xmlns:a16="http://schemas.microsoft.com/office/drawing/2014/main" id="{4E944A99-1D3A-5EC7-77F1-1916D13C1198}"/>
                </a:ext>
              </a:extLst>
            </p:cNvPr>
            <p:cNvSpPr/>
            <p:nvPr/>
          </p:nvSpPr>
          <p:spPr>
            <a:xfrm>
              <a:off x="8837413" y="37062867"/>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10" name="TextBox 2309">
              <a:extLst>
                <a:ext uri="{FF2B5EF4-FFF2-40B4-BE49-F238E27FC236}">
                  <a16:creationId xmlns:a16="http://schemas.microsoft.com/office/drawing/2014/main" id="{0E0813AB-8CDB-1CF8-1085-57780BBE9582}"/>
                </a:ext>
              </a:extLst>
            </p:cNvPr>
            <p:cNvSpPr txBox="1"/>
            <p:nvPr/>
          </p:nvSpPr>
          <p:spPr>
            <a:xfrm>
              <a:off x="9335644" y="37087793"/>
              <a:ext cx="1636939" cy="523220"/>
            </a:xfrm>
            <a:prstGeom prst="rect">
              <a:avLst/>
            </a:prstGeom>
            <a:noFill/>
          </p:spPr>
          <p:txBody>
            <a:bodyPr wrap="square" rtlCol="0">
              <a:spAutoFit/>
            </a:bodyPr>
            <a:lstStyle/>
            <a:p>
              <a:r>
                <a:rPr lang="en-US" sz="2800" dirty="0"/>
                <a:t>LUCA</a:t>
              </a:r>
            </a:p>
          </p:txBody>
        </p:sp>
        <p:sp>
          <p:nvSpPr>
            <p:cNvPr id="2311" name="Oval 2310">
              <a:extLst>
                <a:ext uri="{FF2B5EF4-FFF2-40B4-BE49-F238E27FC236}">
                  <a16:creationId xmlns:a16="http://schemas.microsoft.com/office/drawing/2014/main" id="{1C32EE90-EAA2-D2E8-742B-391B175DCBCE}"/>
                </a:ext>
              </a:extLst>
            </p:cNvPr>
            <p:cNvSpPr/>
            <p:nvPr/>
          </p:nvSpPr>
          <p:spPr>
            <a:xfrm>
              <a:off x="10433402" y="37099672"/>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TextBox 2311">
              <a:extLst>
                <a:ext uri="{FF2B5EF4-FFF2-40B4-BE49-F238E27FC236}">
                  <a16:creationId xmlns:a16="http://schemas.microsoft.com/office/drawing/2014/main" id="{E2C889E3-1B23-31BA-8C09-A273196B7546}"/>
                </a:ext>
              </a:extLst>
            </p:cNvPr>
            <p:cNvSpPr txBox="1"/>
            <p:nvPr/>
          </p:nvSpPr>
          <p:spPr>
            <a:xfrm>
              <a:off x="10943283" y="37085541"/>
              <a:ext cx="1636939" cy="523220"/>
            </a:xfrm>
            <a:prstGeom prst="rect">
              <a:avLst/>
            </a:prstGeom>
            <a:noFill/>
          </p:spPr>
          <p:txBody>
            <a:bodyPr wrap="square" rtlCol="0">
              <a:spAutoFit/>
            </a:bodyPr>
            <a:lstStyle/>
            <a:p>
              <a:r>
                <a:rPr lang="en-US" sz="2800" dirty="0"/>
                <a:t>Archaea</a:t>
              </a:r>
            </a:p>
          </p:txBody>
        </p:sp>
        <p:sp>
          <p:nvSpPr>
            <p:cNvPr id="2313" name="Oval 2312">
              <a:extLst>
                <a:ext uri="{FF2B5EF4-FFF2-40B4-BE49-F238E27FC236}">
                  <a16:creationId xmlns:a16="http://schemas.microsoft.com/office/drawing/2014/main" id="{B956FABE-1590-DF87-928F-E8BF7370EF52}"/>
                </a:ext>
              </a:extLst>
            </p:cNvPr>
            <p:cNvSpPr/>
            <p:nvPr/>
          </p:nvSpPr>
          <p:spPr>
            <a:xfrm>
              <a:off x="12388480" y="37111762"/>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TextBox 2313">
              <a:extLst>
                <a:ext uri="{FF2B5EF4-FFF2-40B4-BE49-F238E27FC236}">
                  <a16:creationId xmlns:a16="http://schemas.microsoft.com/office/drawing/2014/main" id="{3ABD5384-A76E-BA3A-F637-76EF5D6CD004}"/>
                </a:ext>
              </a:extLst>
            </p:cNvPr>
            <p:cNvSpPr txBox="1"/>
            <p:nvPr/>
          </p:nvSpPr>
          <p:spPr>
            <a:xfrm>
              <a:off x="12961198" y="37090577"/>
              <a:ext cx="1636939" cy="523220"/>
            </a:xfrm>
            <a:prstGeom prst="rect">
              <a:avLst/>
            </a:prstGeom>
            <a:noFill/>
          </p:spPr>
          <p:txBody>
            <a:bodyPr wrap="square" rtlCol="0">
              <a:spAutoFit/>
            </a:bodyPr>
            <a:lstStyle/>
            <a:p>
              <a:r>
                <a:rPr lang="en-US" sz="2800" dirty="0"/>
                <a:t>Bacteria</a:t>
              </a:r>
            </a:p>
          </p:txBody>
        </p:sp>
        <p:sp>
          <p:nvSpPr>
            <p:cNvPr id="2315" name="Oval 2314">
              <a:extLst>
                <a:ext uri="{FF2B5EF4-FFF2-40B4-BE49-F238E27FC236}">
                  <a16:creationId xmlns:a16="http://schemas.microsoft.com/office/drawing/2014/main" id="{29617116-966F-9AF0-29DD-959B27DD5A4D}"/>
                </a:ext>
              </a:extLst>
            </p:cNvPr>
            <p:cNvSpPr/>
            <p:nvPr/>
          </p:nvSpPr>
          <p:spPr>
            <a:xfrm>
              <a:off x="7934655" y="37832059"/>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a:extLst>
                <a:ext uri="{FF2B5EF4-FFF2-40B4-BE49-F238E27FC236}">
                  <a16:creationId xmlns:a16="http://schemas.microsoft.com/office/drawing/2014/main" id="{AFD694F3-BBA9-6E3D-FB29-BA81BD0255A1}"/>
                </a:ext>
              </a:extLst>
            </p:cNvPr>
            <p:cNvSpPr/>
            <p:nvPr/>
          </p:nvSpPr>
          <p:spPr>
            <a:xfrm>
              <a:off x="8337662" y="37837631"/>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a:extLst>
                <a:ext uri="{FF2B5EF4-FFF2-40B4-BE49-F238E27FC236}">
                  <a16:creationId xmlns:a16="http://schemas.microsoft.com/office/drawing/2014/main" id="{D845A302-9957-A006-B7FE-44383FCEF0FA}"/>
                </a:ext>
              </a:extLst>
            </p:cNvPr>
            <p:cNvSpPr/>
            <p:nvPr/>
          </p:nvSpPr>
          <p:spPr>
            <a:xfrm>
              <a:off x="8740669" y="37848628"/>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TextBox 2317">
              <a:extLst>
                <a:ext uri="{FF2B5EF4-FFF2-40B4-BE49-F238E27FC236}">
                  <a16:creationId xmlns:a16="http://schemas.microsoft.com/office/drawing/2014/main" id="{55CB8433-D96D-80AE-8468-E03C3437F85B}"/>
                </a:ext>
              </a:extLst>
            </p:cNvPr>
            <p:cNvSpPr txBox="1"/>
            <p:nvPr/>
          </p:nvSpPr>
          <p:spPr>
            <a:xfrm>
              <a:off x="9143676" y="37727786"/>
              <a:ext cx="3894169" cy="523220"/>
            </a:xfrm>
            <a:prstGeom prst="rect">
              <a:avLst/>
            </a:prstGeom>
            <a:noFill/>
          </p:spPr>
          <p:txBody>
            <a:bodyPr wrap="square" rtlCol="0">
              <a:spAutoFit/>
            </a:bodyPr>
            <a:lstStyle/>
            <a:p>
              <a:r>
                <a:rPr lang="en-US" sz="2800" dirty="0"/>
                <a:t>Archaeal supergroups </a:t>
              </a:r>
            </a:p>
          </p:txBody>
        </p:sp>
      </p:grpSp>
      <p:pic>
        <p:nvPicPr>
          <p:cNvPr id="2" name="Picture 1">
            <a:extLst>
              <a:ext uri="{FF2B5EF4-FFF2-40B4-BE49-F238E27FC236}">
                <a16:creationId xmlns:a16="http://schemas.microsoft.com/office/drawing/2014/main" id="{4B9A1F76-08F1-8B38-83E5-538088C0A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5" y="3654845"/>
            <a:ext cx="9067698" cy="2387371"/>
          </a:xfrm>
          <a:prstGeom prst="rect">
            <a:avLst/>
          </a:prstGeom>
        </p:spPr>
      </p:pic>
      <p:sp>
        <p:nvSpPr>
          <p:cNvPr id="8" name="Rectangle 7">
            <a:extLst>
              <a:ext uri="{FF2B5EF4-FFF2-40B4-BE49-F238E27FC236}">
                <a16:creationId xmlns:a16="http://schemas.microsoft.com/office/drawing/2014/main" id="{CC168276-F12B-F3F2-19F3-570A65CECE17}"/>
              </a:ext>
            </a:extLst>
          </p:cNvPr>
          <p:cNvSpPr/>
          <p:nvPr/>
        </p:nvSpPr>
        <p:spPr>
          <a:xfrm>
            <a:off x="1342412" y="3321865"/>
            <a:ext cx="1502208" cy="631101"/>
          </a:xfrm>
          <a:prstGeom prst="rect">
            <a:avLst/>
          </a:prstGeom>
          <a:gradFill flip="none" rotWithShape="1">
            <a:gsLst>
              <a:gs pos="0">
                <a:srgbClr val="7CAE00"/>
              </a:gs>
              <a:gs pos="100000">
                <a:srgbClr val="02BFC4"/>
              </a:gs>
            </a:gsLst>
            <a:lin ang="0" scaled="1"/>
            <a:tileRect/>
          </a:gra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5F0F3E-5BE5-4B13-B337-9E09307553A3}"/>
              </a:ext>
            </a:extLst>
          </p:cNvPr>
          <p:cNvSpPr/>
          <p:nvPr/>
        </p:nvSpPr>
        <p:spPr>
          <a:xfrm>
            <a:off x="2844620" y="3323267"/>
            <a:ext cx="729707" cy="631101"/>
          </a:xfrm>
          <a:prstGeom prst="rect">
            <a:avLst/>
          </a:prstGeom>
          <a:solidFill>
            <a:srgbClr val="C77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DF06F6-D008-D46E-CF04-7819BDE4E80F}"/>
              </a:ext>
            </a:extLst>
          </p:cNvPr>
          <p:cNvSpPr/>
          <p:nvPr/>
        </p:nvSpPr>
        <p:spPr>
          <a:xfrm>
            <a:off x="3561175" y="3322644"/>
            <a:ext cx="4961936" cy="631101"/>
          </a:xfrm>
          <a:prstGeom prst="rect">
            <a:avLst/>
          </a:prstGeom>
          <a:solidFill>
            <a:srgbClr val="F9766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C4BEF6-4C81-ED72-F591-998360E93659}"/>
              </a:ext>
            </a:extLst>
          </p:cNvPr>
          <p:cNvSpPr txBox="1"/>
          <p:nvPr/>
        </p:nvSpPr>
        <p:spPr>
          <a:xfrm>
            <a:off x="1053048" y="3374360"/>
            <a:ext cx="2080936" cy="536044"/>
          </a:xfrm>
          <a:prstGeom prst="rect">
            <a:avLst/>
          </a:prstGeom>
          <a:noFill/>
        </p:spPr>
        <p:txBody>
          <a:bodyPr wrap="square" lIns="91440" tIns="45720" rIns="91440" bIns="45720" anchor="t">
            <a:spAutoFit/>
          </a:bodyPr>
          <a:lstStyle/>
          <a:p>
            <a:pPr algn="ctr">
              <a:spcBef>
                <a:spcPts val="100"/>
              </a:spcBef>
            </a:pPr>
            <a:r>
              <a:rPr lang="en-US" sz="1400" dirty="0"/>
              <a:t>Pre-LUCA/LUCA</a:t>
            </a:r>
          </a:p>
          <a:p>
            <a:pPr algn="ctr">
              <a:spcBef>
                <a:spcPts val="100"/>
              </a:spcBef>
            </a:pPr>
            <a:r>
              <a:rPr lang="en-US" sz="1400" dirty="0"/>
              <a:t>~4.2 – 3.5 GYA</a:t>
            </a:r>
          </a:p>
        </p:txBody>
      </p:sp>
      <p:sp>
        <p:nvSpPr>
          <p:cNvPr id="14" name="TextBox 13">
            <a:extLst>
              <a:ext uri="{FF2B5EF4-FFF2-40B4-BE49-F238E27FC236}">
                <a16:creationId xmlns:a16="http://schemas.microsoft.com/office/drawing/2014/main" id="{DD0AF50E-81E0-7200-9874-68D42636B715}"/>
              </a:ext>
            </a:extLst>
          </p:cNvPr>
          <p:cNvSpPr txBox="1"/>
          <p:nvPr/>
        </p:nvSpPr>
        <p:spPr>
          <a:xfrm>
            <a:off x="2474354" y="2822203"/>
            <a:ext cx="1457087" cy="536044"/>
          </a:xfrm>
          <a:prstGeom prst="rect">
            <a:avLst/>
          </a:prstGeom>
          <a:noFill/>
        </p:spPr>
        <p:txBody>
          <a:bodyPr wrap="square" lIns="91440" tIns="45720" rIns="91440" bIns="45720" anchor="t">
            <a:spAutoFit/>
          </a:bodyPr>
          <a:lstStyle/>
          <a:p>
            <a:pPr algn="ctr">
              <a:spcBef>
                <a:spcPts val="100"/>
              </a:spcBef>
            </a:pPr>
            <a:r>
              <a:rPr lang="en-US" sz="1400" dirty="0"/>
              <a:t>Post-LUCA</a:t>
            </a:r>
          </a:p>
          <a:p>
            <a:pPr algn="ctr">
              <a:spcBef>
                <a:spcPts val="100"/>
              </a:spcBef>
            </a:pPr>
            <a:r>
              <a:rPr lang="en-US" sz="1400" dirty="0"/>
              <a:t>~3.5 – 2.7 GYA</a:t>
            </a:r>
          </a:p>
        </p:txBody>
      </p:sp>
      <p:sp>
        <p:nvSpPr>
          <p:cNvPr id="15" name="TextBox 14">
            <a:extLst>
              <a:ext uri="{FF2B5EF4-FFF2-40B4-BE49-F238E27FC236}">
                <a16:creationId xmlns:a16="http://schemas.microsoft.com/office/drawing/2014/main" id="{B1A8048D-6AB7-4523-A7D8-A5C633C261C0}"/>
              </a:ext>
            </a:extLst>
          </p:cNvPr>
          <p:cNvSpPr txBox="1"/>
          <p:nvPr/>
        </p:nvSpPr>
        <p:spPr>
          <a:xfrm>
            <a:off x="4363496" y="3485654"/>
            <a:ext cx="2921037" cy="307777"/>
          </a:xfrm>
          <a:prstGeom prst="rect">
            <a:avLst/>
          </a:prstGeom>
          <a:noFill/>
        </p:spPr>
        <p:txBody>
          <a:bodyPr wrap="square" lIns="91440" tIns="45720" rIns="91440" bIns="45720" anchor="t">
            <a:spAutoFit/>
          </a:bodyPr>
          <a:lstStyle/>
          <a:p>
            <a:pPr algn="ctr">
              <a:spcBef>
                <a:spcPts val="100"/>
              </a:spcBef>
            </a:pPr>
            <a:r>
              <a:rPr lang="en-US" sz="1400" dirty="0"/>
              <a:t>Modern 2.7 GYA – Present day</a:t>
            </a:r>
          </a:p>
        </p:txBody>
      </p:sp>
      <p:grpSp>
        <p:nvGrpSpPr>
          <p:cNvPr id="16" name="Group 15">
            <a:extLst>
              <a:ext uri="{FF2B5EF4-FFF2-40B4-BE49-F238E27FC236}">
                <a16:creationId xmlns:a16="http://schemas.microsoft.com/office/drawing/2014/main" id="{0841FA9F-7ABE-44BB-FFC1-B88A972BD2AA}"/>
              </a:ext>
            </a:extLst>
          </p:cNvPr>
          <p:cNvGrpSpPr/>
          <p:nvPr/>
        </p:nvGrpSpPr>
        <p:grpSpPr>
          <a:xfrm>
            <a:off x="-1625156" y="12350641"/>
            <a:ext cx="16013134" cy="6981848"/>
            <a:chOff x="239082" y="18203738"/>
            <a:chExt cx="16013134" cy="6981848"/>
          </a:xfrm>
        </p:grpSpPr>
        <p:pic>
          <p:nvPicPr>
            <p:cNvPr id="17" name="Picture 16">
              <a:extLst>
                <a:ext uri="{FF2B5EF4-FFF2-40B4-BE49-F238E27FC236}">
                  <a16:creationId xmlns:a16="http://schemas.microsoft.com/office/drawing/2014/main" id="{0C1065E4-5BD9-0765-D3E9-2C93F91BF8B0}"/>
                </a:ext>
              </a:extLst>
            </p:cNvPr>
            <p:cNvPicPr>
              <a:picLocks noChangeAspect="1"/>
            </p:cNvPicPr>
            <p:nvPr/>
          </p:nvPicPr>
          <p:blipFill>
            <a:blip r:embed="rId4"/>
            <a:srcRect l="14896" t="1" r="3985" b="53814"/>
            <a:stretch>
              <a:fillRect/>
            </a:stretch>
          </p:blipFill>
          <p:spPr>
            <a:xfrm>
              <a:off x="2482727" y="18203738"/>
              <a:ext cx="13769489" cy="2145210"/>
            </a:xfrm>
            <a:prstGeom prst="rect">
              <a:avLst/>
            </a:prstGeom>
          </p:spPr>
        </p:pic>
        <p:sp>
          <p:nvSpPr>
            <p:cNvPr id="18" name="TextBox 17">
              <a:extLst>
                <a:ext uri="{FF2B5EF4-FFF2-40B4-BE49-F238E27FC236}">
                  <a16:creationId xmlns:a16="http://schemas.microsoft.com/office/drawing/2014/main" id="{1DEFB47C-EACA-506C-6B35-73978D7699AE}"/>
                </a:ext>
              </a:extLst>
            </p:cNvPr>
            <p:cNvSpPr txBox="1"/>
            <p:nvPr/>
          </p:nvSpPr>
          <p:spPr>
            <a:xfrm>
              <a:off x="279303" y="18856312"/>
              <a:ext cx="2352713" cy="1323439"/>
            </a:xfrm>
            <a:prstGeom prst="rect">
              <a:avLst/>
            </a:prstGeom>
            <a:noFill/>
          </p:spPr>
          <p:txBody>
            <a:bodyPr wrap="square" rtlCol="0">
              <a:spAutoFit/>
            </a:bodyPr>
            <a:lstStyle/>
            <a:p>
              <a:pPr algn="ctr"/>
              <a:r>
                <a:rPr lang="en-US" sz="2800" dirty="0"/>
                <a:t>Atmospheric O2</a:t>
              </a:r>
            </a:p>
            <a:p>
              <a:pPr algn="ctr"/>
              <a:r>
                <a:rPr lang="en-US" sz="2400" dirty="0"/>
                <a:t>(% present day)</a:t>
              </a:r>
            </a:p>
          </p:txBody>
        </p:sp>
        <p:sp>
          <p:nvSpPr>
            <p:cNvPr id="19" name="Rectangle 18">
              <a:extLst>
                <a:ext uri="{FF2B5EF4-FFF2-40B4-BE49-F238E27FC236}">
                  <a16:creationId xmlns:a16="http://schemas.microsoft.com/office/drawing/2014/main" id="{968D4345-1A57-CAAF-CEA9-B7D3E79865D7}"/>
                </a:ext>
              </a:extLst>
            </p:cNvPr>
            <p:cNvSpPr/>
            <p:nvPr/>
          </p:nvSpPr>
          <p:spPr>
            <a:xfrm>
              <a:off x="2548754" y="20506699"/>
              <a:ext cx="4225984" cy="1743466"/>
            </a:xfrm>
            <a:prstGeom prst="rect">
              <a:avLst/>
            </a:prstGeom>
            <a:solidFill>
              <a:srgbClr val="75411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98FFAC-3205-ADB7-C8D8-3ED8AA94C4E4}"/>
                </a:ext>
              </a:extLst>
            </p:cNvPr>
            <p:cNvSpPr txBox="1"/>
            <p:nvPr/>
          </p:nvSpPr>
          <p:spPr>
            <a:xfrm>
              <a:off x="2590385" y="20630246"/>
              <a:ext cx="4142722" cy="1384995"/>
            </a:xfrm>
            <a:prstGeom prst="rect">
              <a:avLst/>
            </a:prstGeom>
            <a:noFill/>
          </p:spPr>
          <p:txBody>
            <a:bodyPr wrap="square" rtlCol="0">
              <a:spAutoFit/>
            </a:bodyPr>
            <a:lstStyle/>
            <a:p>
              <a:pPr algn="ctr"/>
              <a:r>
                <a:rPr lang="en-US" sz="2800" dirty="0">
                  <a:solidFill>
                    <a:schemeClr val="bg1"/>
                  </a:solidFill>
                </a:rPr>
                <a:t>4.2-2.4 GYA</a:t>
              </a:r>
            </a:p>
            <a:p>
              <a:pPr algn="ctr"/>
              <a:r>
                <a:rPr lang="en-US" sz="2800" dirty="0">
                  <a:solidFill>
                    <a:schemeClr val="bg1"/>
                  </a:solidFill>
                </a:rPr>
                <a:t>High Fe, Mn, Co</a:t>
              </a:r>
            </a:p>
            <a:p>
              <a:pPr algn="ctr"/>
              <a:r>
                <a:rPr lang="en-US" sz="2800" dirty="0">
                  <a:solidFill>
                    <a:schemeClr val="bg1"/>
                  </a:solidFill>
                </a:rPr>
                <a:t>Low Zn, Cu, Mo</a:t>
              </a:r>
            </a:p>
          </p:txBody>
        </p:sp>
        <p:sp>
          <p:nvSpPr>
            <p:cNvPr id="21" name="Rectangle 20">
              <a:extLst>
                <a:ext uri="{FF2B5EF4-FFF2-40B4-BE49-F238E27FC236}">
                  <a16:creationId xmlns:a16="http://schemas.microsoft.com/office/drawing/2014/main" id="{256F97C2-5D18-5C80-F58F-9862BBAEAE53}"/>
                </a:ext>
              </a:extLst>
            </p:cNvPr>
            <p:cNvSpPr/>
            <p:nvPr/>
          </p:nvSpPr>
          <p:spPr>
            <a:xfrm>
              <a:off x="7390127" y="20506699"/>
              <a:ext cx="4978335" cy="1743466"/>
            </a:xfrm>
            <a:prstGeom prst="rect">
              <a:avLst/>
            </a:prstGeom>
            <a:solidFill>
              <a:srgbClr val="A0BF3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D5AEE2F-13DC-30CD-71C8-5D8892BA8AF5}"/>
                </a:ext>
              </a:extLst>
            </p:cNvPr>
            <p:cNvSpPr txBox="1"/>
            <p:nvPr/>
          </p:nvSpPr>
          <p:spPr>
            <a:xfrm>
              <a:off x="7530332" y="23369704"/>
              <a:ext cx="4794915" cy="1815882"/>
            </a:xfrm>
            <a:prstGeom prst="rect">
              <a:avLst/>
            </a:prstGeom>
            <a:noFill/>
            <a:ln>
              <a:noFill/>
            </a:ln>
          </p:spPr>
          <p:txBody>
            <a:bodyPr wrap="square" rtlCol="0">
              <a:spAutoFit/>
            </a:bodyPr>
            <a:lstStyle/>
            <a:p>
              <a:pPr algn="ctr"/>
              <a:r>
                <a:rPr lang="en-US" sz="2800" dirty="0"/>
                <a:t>~2.4-0.5 GYA</a:t>
              </a:r>
            </a:p>
            <a:p>
              <a:pPr algn="ctr"/>
              <a:r>
                <a:rPr lang="en-US" sz="2800" dirty="0"/>
                <a:t>Less Fe, Mn, Co, Ni</a:t>
              </a:r>
            </a:p>
            <a:p>
              <a:pPr algn="ctr"/>
              <a:r>
                <a:rPr lang="en-US" sz="2800" dirty="0"/>
                <a:t>Low Zn, Cu</a:t>
              </a:r>
            </a:p>
            <a:p>
              <a:pPr algn="ctr"/>
              <a:r>
                <a:rPr lang="en-US" sz="2800" dirty="0"/>
                <a:t>Increased Mo</a:t>
              </a:r>
            </a:p>
          </p:txBody>
        </p:sp>
        <p:grpSp>
          <p:nvGrpSpPr>
            <p:cNvPr id="23" name="Group 22">
              <a:extLst>
                <a:ext uri="{FF2B5EF4-FFF2-40B4-BE49-F238E27FC236}">
                  <a16:creationId xmlns:a16="http://schemas.microsoft.com/office/drawing/2014/main" id="{76854033-7E66-30E0-3AFD-5DE0221751DE}"/>
                </a:ext>
              </a:extLst>
            </p:cNvPr>
            <p:cNvGrpSpPr/>
            <p:nvPr/>
          </p:nvGrpSpPr>
          <p:grpSpPr>
            <a:xfrm>
              <a:off x="6733107" y="20385869"/>
              <a:ext cx="685610" cy="1865535"/>
              <a:chOff x="6733107" y="20289615"/>
              <a:chExt cx="685610" cy="1865535"/>
            </a:xfrm>
          </p:grpSpPr>
          <p:sp>
            <p:nvSpPr>
              <p:cNvPr id="27" name="Rectangle 26">
                <a:extLst>
                  <a:ext uri="{FF2B5EF4-FFF2-40B4-BE49-F238E27FC236}">
                    <a16:creationId xmlns:a16="http://schemas.microsoft.com/office/drawing/2014/main" id="{1785FC40-62DC-F4A9-8EB5-FE4C7A4D1B18}"/>
                  </a:ext>
                </a:extLst>
              </p:cNvPr>
              <p:cNvSpPr/>
              <p:nvPr/>
            </p:nvSpPr>
            <p:spPr>
              <a:xfrm>
                <a:off x="6733107" y="20301509"/>
                <a:ext cx="685610" cy="185364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CA18A6-D7EB-703E-045F-EFA006506B9A}"/>
                  </a:ext>
                </a:extLst>
              </p:cNvPr>
              <p:cNvSpPr txBox="1"/>
              <p:nvPr/>
            </p:nvSpPr>
            <p:spPr>
              <a:xfrm rot="16200000">
                <a:off x="6180693" y="20985603"/>
                <a:ext cx="1853642" cy="461665"/>
              </a:xfrm>
              <a:prstGeom prst="rect">
                <a:avLst/>
              </a:prstGeom>
              <a:noFill/>
            </p:spPr>
            <p:txBody>
              <a:bodyPr wrap="square" rtlCol="0">
                <a:spAutoFit/>
              </a:bodyPr>
              <a:lstStyle/>
              <a:p>
                <a:r>
                  <a:rPr lang="en-US" sz="2400"/>
                  <a:t>GOE ~2.4GYA</a:t>
                </a:r>
              </a:p>
            </p:txBody>
          </p:sp>
        </p:grpSp>
        <p:sp>
          <p:nvSpPr>
            <p:cNvPr id="24" name="Rectangle 23">
              <a:extLst>
                <a:ext uri="{FF2B5EF4-FFF2-40B4-BE49-F238E27FC236}">
                  <a16:creationId xmlns:a16="http://schemas.microsoft.com/office/drawing/2014/main" id="{8099EBB6-C706-4269-C3E9-6F4246787F8B}"/>
                </a:ext>
              </a:extLst>
            </p:cNvPr>
            <p:cNvSpPr/>
            <p:nvPr/>
          </p:nvSpPr>
          <p:spPr>
            <a:xfrm>
              <a:off x="12368463" y="20506698"/>
              <a:ext cx="2910136" cy="1743465"/>
            </a:xfrm>
            <a:prstGeom prst="rect">
              <a:avLst/>
            </a:prstGeom>
            <a:solidFill>
              <a:srgbClr val="68A8D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A902AA4-7799-D758-7272-1326589325E9}"/>
                </a:ext>
              </a:extLst>
            </p:cNvPr>
            <p:cNvSpPr txBox="1"/>
            <p:nvPr/>
          </p:nvSpPr>
          <p:spPr>
            <a:xfrm>
              <a:off x="12005054" y="20706780"/>
              <a:ext cx="3642209" cy="1246495"/>
            </a:xfrm>
            <a:prstGeom prst="rect">
              <a:avLst/>
            </a:prstGeom>
            <a:noFill/>
            <a:ln>
              <a:noFill/>
            </a:ln>
          </p:spPr>
          <p:txBody>
            <a:bodyPr wrap="square" rtlCol="0">
              <a:spAutoFit/>
            </a:bodyPr>
            <a:lstStyle/>
            <a:p>
              <a:pPr algn="ctr"/>
              <a:r>
                <a:rPr lang="en-US" sz="2500" dirty="0"/>
                <a:t>0.5-0 GYA</a:t>
              </a:r>
            </a:p>
            <a:p>
              <a:pPr algn="ctr"/>
              <a:r>
                <a:rPr lang="en-US" sz="2500" dirty="0"/>
                <a:t>Lowest Fe, Mn, Co, Ni</a:t>
              </a:r>
            </a:p>
            <a:p>
              <a:pPr algn="ctr"/>
              <a:r>
                <a:rPr lang="en-US" sz="2500" dirty="0"/>
                <a:t>Highest Zn, Cu, Mo</a:t>
              </a:r>
            </a:p>
          </p:txBody>
        </p:sp>
        <p:sp>
          <p:nvSpPr>
            <p:cNvPr id="26" name="TextBox 25">
              <a:extLst>
                <a:ext uri="{FF2B5EF4-FFF2-40B4-BE49-F238E27FC236}">
                  <a16:creationId xmlns:a16="http://schemas.microsoft.com/office/drawing/2014/main" id="{4652C205-EBBD-862A-9D65-C8BA567E8180}"/>
                </a:ext>
              </a:extLst>
            </p:cNvPr>
            <p:cNvSpPr txBox="1"/>
            <p:nvPr/>
          </p:nvSpPr>
          <p:spPr>
            <a:xfrm>
              <a:off x="239082" y="20725421"/>
              <a:ext cx="2352713" cy="1384995"/>
            </a:xfrm>
            <a:prstGeom prst="rect">
              <a:avLst/>
            </a:prstGeom>
            <a:noFill/>
          </p:spPr>
          <p:txBody>
            <a:bodyPr wrap="square" rtlCol="0">
              <a:spAutoFit/>
            </a:bodyPr>
            <a:lstStyle/>
            <a:p>
              <a:pPr algn="ctr"/>
              <a:r>
                <a:rPr lang="en-US" sz="2800"/>
                <a:t>Generalized Ocean</a:t>
              </a:r>
            </a:p>
            <a:p>
              <a:pPr algn="ctr"/>
              <a:r>
                <a:rPr lang="en-US" sz="2800"/>
                <a:t>Chemistry</a:t>
              </a:r>
              <a:endParaRPr lang="en-US" sz="2400"/>
            </a:p>
          </p:txBody>
        </p:sp>
      </p:grpSp>
      <p:sp>
        <p:nvSpPr>
          <p:cNvPr id="29" name="Rectangle 28">
            <a:extLst>
              <a:ext uri="{FF2B5EF4-FFF2-40B4-BE49-F238E27FC236}">
                <a16:creationId xmlns:a16="http://schemas.microsoft.com/office/drawing/2014/main" id="{0A685090-7A82-3EE0-AC1D-B419C44A6511}"/>
              </a:ext>
            </a:extLst>
          </p:cNvPr>
          <p:cNvSpPr/>
          <p:nvPr/>
        </p:nvSpPr>
        <p:spPr>
          <a:xfrm>
            <a:off x="4093605" y="4916674"/>
            <a:ext cx="4519049" cy="12916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78C6FB1-8F2F-53DF-B465-B0C169D1B10E}"/>
              </a:ext>
            </a:extLst>
          </p:cNvPr>
          <p:cNvSpPr/>
          <p:nvPr/>
        </p:nvSpPr>
        <p:spPr>
          <a:xfrm>
            <a:off x="4079391" y="4946470"/>
            <a:ext cx="2810945" cy="989700"/>
          </a:xfrm>
          <a:prstGeom prst="rect">
            <a:avLst/>
          </a:prstGeom>
          <a:solidFill>
            <a:srgbClr val="6E8EA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637FEBF-CAE8-A9AF-3AF2-9E93661E9A21}"/>
              </a:ext>
            </a:extLst>
          </p:cNvPr>
          <p:cNvSpPr/>
          <p:nvPr/>
        </p:nvSpPr>
        <p:spPr>
          <a:xfrm>
            <a:off x="6890336" y="4956661"/>
            <a:ext cx="1632775" cy="989700"/>
          </a:xfrm>
          <a:prstGeom prst="rect">
            <a:avLst/>
          </a:prstGeom>
          <a:solidFill>
            <a:srgbClr val="94AF8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FE1CE7F-14C0-F57B-7D02-A5459A3A4922}"/>
              </a:ext>
            </a:extLst>
          </p:cNvPr>
          <p:cNvSpPr txBox="1"/>
          <p:nvPr/>
        </p:nvSpPr>
        <p:spPr>
          <a:xfrm>
            <a:off x="4507569" y="4964825"/>
            <a:ext cx="1911874" cy="954107"/>
          </a:xfrm>
          <a:prstGeom prst="rect">
            <a:avLst/>
          </a:prstGeom>
          <a:noFill/>
          <a:ln>
            <a:noFill/>
          </a:ln>
        </p:spPr>
        <p:txBody>
          <a:bodyPr wrap="square" rtlCol="0">
            <a:spAutoFit/>
          </a:bodyPr>
          <a:lstStyle/>
          <a:p>
            <a:pPr algn="ctr"/>
            <a:r>
              <a:rPr lang="en-US" sz="1400" dirty="0">
                <a:solidFill>
                  <a:schemeClr val="bg1"/>
                </a:solidFill>
              </a:rPr>
              <a:t>~2.4-0.5 GYA</a:t>
            </a:r>
          </a:p>
          <a:p>
            <a:pPr algn="ctr"/>
            <a:r>
              <a:rPr lang="en-US" sz="1400" dirty="0">
                <a:solidFill>
                  <a:schemeClr val="bg1"/>
                </a:solidFill>
              </a:rPr>
              <a:t>Less Fe, Mn, Co, Ni</a:t>
            </a:r>
          </a:p>
          <a:p>
            <a:pPr algn="ctr"/>
            <a:r>
              <a:rPr lang="en-US" sz="1400" dirty="0">
                <a:solidFill>
                  <a:schemeClr val="bg1"/>
                </a:solidFill>
              </a:rPr>
              <a:t>Low Zn, Cu</a:t>
            </a:r>
          </a:p>
          <a:p>
            <a:pPr algn="ctr"/>
            <a:r>
              <a:rPr lang="en-US" sz="1400" dirty="0">
                <a:solidFill>
                  <a:schemeClr val="bg1"/>
                </a:solidFill>
              </a:rPr>
              <a:t>Increased Mo</a:t>
            </a:r>
          </a:p>
        </p:txBody>
      </p:sp>
      <p:sp>
        <p:nvSpPr>
          <p:cNvPr id="38" name="TextBox 37">
            <a:extLst>
              <a:ext uri="{FF2B5EF4-FFF2-40B4-BE49-F238E27FC236}">
                <a16:creationId xmlns:a16="http://schemas.microsoft.com/office/drawing/2014/main" id="{4D44B834-8022-09E4-77B2-1A608AF865D7}"/>
              </a:ext>
            </a:extLst>
          </p:cNvPr>
          <p:cNvSpPr txBox="1"/>
          <p:nvPr/>
        </p:nvSpPr>
        <p:spPr>
          <a:xfrm>
            <a:off x="6911641" y="5000155"/>
            <a:ext cx="1625684" cy="892552"/>
          </a:xfrm>
          <a:prstGeom prst="rect">
            <a:avLst/>
          </a:prstGeom>
          <a:noFill/>
          <a:ln>
            <a:noFill/>
          </a:ln>
        </p:spPr>
        <p:txBody>
          <a:bodyPr wrap="square" rtlCol="0">
            <a:spAutoFit/>
          </a:bodyPr>
          <a:lstStyle/>
          <a:p>
            <a:pPr algn="ctr"/>
            <a:r>
              <a:rPr lang="en-US" sz="1300" dirty="0">
                <a:solidFill>
                  <a:schemeClr val="bg1"/>
                </a:solidFill>
              </a:rPr>
              <a:t>~0.5-0 GYA</a:t>
            </a:r>
          </a:p>
          <a:p>
            <a:pPr algn="ctr"/>
            <a:r>
              <a:rPr lang="en-US" sz="1300" dirty="0">
                <a:solidFill>
                  <a:schemeClr val="bg1"/>
                </a:solidFill>
              </a:rPr>
              <a:t>Lowest Fe, Mn, Co, Ni</a:t>
            </a:r>
          </a:p>
          <a:p>
            <a:pPr algn="ctr"/>
            <a:r>
              <a:rPr lang="en-US" sz="1300" dirty="0">
                <a:solidFill>
                  <a:schemeClr val="bg1"/>
                </a:solidFill>
              </a:rPr>
              <a:t>Highest Zn, Cu, Mo</a:t>
            </a:r>
          </a:p>
        </p:txBody>
      </p:sp>
    </p:spTree>
    <p:extLst>
      <p:ext uri="{BB962C8B-B14F-4D97-AF65-F5344CB8AC3E}">
        <p14:creationId xmlns:p14="http://schemas.microsoft.com/office/powerpoint/2010/main" val="223325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1C1189-C142-3629-6874-38F7BEB70E32}"/>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9731B301-052F-2B0D-9E98-A50DF1D581F7}"/>
              </a:ext>
            </a:extLst>
          </p:cNvPr>
          <p:cNvSpPr>
            <a:spLocks noGrp="1" noChangeArrowheads="1"/>
          </p:cNvSpPr>
          <p:nvPr>
            <p:ph type="ctrTitle"/>
          </p:nvPr>
        </p:nvSpPr>
        <p:spPr>
          <a:xfrm>
            <a:off x="838199" y="136643"/>
            <a:ext cx="7467600" cy="990600"/>
          </a:xfrm>
        </p:spPr>
        <p:txBody>
          <a:bodyPr/>
          <a:lstStyle/>
          <a:p>
            <a:pPr eaLnBrk="1" hangingPunct="1"/>
            <a:r>
              <a:rPr lang="en-US" b="1" dirty="0">
                <a:latin typeface="Calibri" panose="020F0502020204030204" pitchFamily="34" charset="0"/>
                <a:cs typeface="Calibri" panose="020F0502020204030204" pitchFamily="34" charset="0"/>
              </a:rPr>
              <a:t>Data collection and analysis</a:t>
            </a:r>
          </a:p>
        </p:txBody>
      </p:sp>
      <p:sp>
        <p:nvSpPr>
          <p:cNvPr id="17" name="TextBox 16">
            <a:extLst>
              <a:ext uri="{FF2B5EF4-FFF2-40B4-BE49-F238E27FC236}">
                <a16:creationId xmlns:a16="http://schemas.microsoft.com/office/drawing/2014/main" id="{65E950C2-6A29-799F-2980-D17EB8C17C66}"/>
              </a:ext>
            </a:extLst>
          </p:cNvPr>
          <p:cNvSpPr txBox="1"/>
          <p:nvPr/>
        </p:nvSpPr>
        <p:spPr>
          <a:xfrm>
            <a:off x="366264" y="1127243"/>
            <a:ext cx="5257800" cy="4070345"/>
          </a:xfrm>
          <a:prstGeom prst="rect">
            <a:avLst/>
          </a:prstGeom>
          <a:noFill/>
        </p:spPr>
        <p:txBody>
          <a:bodyPr wrap="square">
            <a:spAutoFit/>
          </a:bodyPr>
          <a:lstStyle/>
          <a:p>
            <a:pPr marL="457200" indent="-457200">
              <a:spcBef>
                <a:spcPts val="700"/>
              </a:spcBef>
              <a:spcAft>
                <a:spcPts val="600"/>
              </a:spcAft>
              <a:buAutoNum type="arabicParenR"/>
            </a:pPr>
            <a:r>
              <a:rPr lang="en-US" sz="2100" dirty="0"/>
              <a:t>Retrieving experimental protein structures where a protein-</a:t>
            </a:r>
            <a:r>
              <a:rPr lang="en-US" sz="2100" dirty="0" err="1"/>
              <a:t>metalbinding</a:t>
            </a:r>
            <a:r>
              <a:rPr lang="en-US" sz="2100" dirty="0"/>
              <a:t> interaction has been recorded (</a:t>
            </a:r>
            <a:r>
              <a:rPr lang="en-US" sz="2100" dirty="0" err="1"/>
              <a:t>BioLiP</a:t>
            </a:r>
            <a:r>
              <a:rPr lang="en-US" sz="2100" dirty="0"/>
              <a:t> &amp; PDB)</a:t>
            </a:r>
          </a:p>
          <a:p>
            <a:pPr marL="457200" indent="-457200">
              <a:spcBef>
                <a:spcPts val="700"/>
              </a:spcBef>
              <a:spcAft>
                <a:spcPts val="600"/>
              </a:spcAft>
              <a:buAutoNum type="arabicParenR"/>
            </a:pPr>
            <a:r>
              <a:rPr lang="en-US" sz="2100" dirty="0"/>
              <a:t>Identifying which protein domain the metal binding site is located in (</a:t>
            </a:r>
            <a:r>
              <a:rPr lang="en-US" sz="2100" dirty="0" err="1"/>
              <a:t>PDBfam</a:t>
            </a:r>
            <a:r>
              <a:rPr lang="en-US" sz="2100" dirty="0"/>
              <a:t>)</a:t>
            </a:r>
          </a:p>
          <a:p>
            <a:pPr marL="914400" lvl="1" indent="-457200">
              <a:spcBef>
                <a:spcPts val="700"/>
              </a:spcBef>
              <a:spcAft>
                <a:spcPts val="0"/>
              </a:spcAft>
              <a:buFont typeface="Arial" panose="020B0604020202020204" pitchFamily="34" charset="0"/>
              <a:buChar char="•"/>
            </a:pPr>
            <a:r>
              <a:rPr lang="en-US" sz="2100" dirty="0"/>
              <a:t>What metal(s) is the domain binding to?</a:t>
            </a:r>
          </a:p>
          <a:p>
            <a:pPr marL="914400" lvl="1" indent="-457200">
              <a:spcBef>
                <a:spcPts val="700"/>
              </a:spcBef>
              <a:spcAft>
                <a:spcPts val="0"/>
              </a:spcAft>
              <a:buFont typeface="Arial" panose="020B0604020202020204" pitchFamily="34" charset="0"/>
              <a:buChar char="•"/>
            </a:pPr>
            <a:r>
              <a:rPr lang="en-US" sz="2100" dirty="0"/>
              <a:t>How many </a:t>
            </a:r>
            <a:r>
              <a:rPr lang="en-US" sz="2100" dirty="0" err="1"/>
              <a:t>metalbinding</a:t>
            </a:r>
            <a:r>
              <a:rPr lang="en-US" sz="2100" dirty="0"/>
              <a:t> sites are within the domain?</a:t>
            </a:r>
          </a:p>
        </p:txBody>
      </p:sp>
      <p:grpSp>
        <p:nvGrpSpPr>
          <p:cNvPr id="36" name="Group 35">
            <a:extLst>
              <a:ext uri="{FF2B5EF4-FFF2-40B4-BE49-F238E27FC236}">
                <a16:creationId xmlns:a16="http://schemas.microsoft.com/office/drawing/2014/main" id="{827BC403-40DC-A439-E1AE-B289ED31EA6C}"/>
              </a:ext>
            </a:extLst>
          </p:cNvPr>
          <p:cNvGrpSpPr/>
          <p:nvPr/>
        </p:nvGrpSpPr>
        <p:grpSpPr>
          <a:xfrm>
            <a:off x="5361706" y="1101592"/>
            <a:ext cx="3747005" cy="1593024"/>
            <a:chOff x="5361706" y="1101592"/>
            <a:chExt cx="3747005" cy="1593024"/>
          </a:xfrm>
        </p:grpSpPr>
        <p:pic>
          <p:nvPicPr>
            <p:cNvPr id="8" name="Picture 2">
              <a:extLst>
                <a:ext uri="{FF2B5EF4-FFF2-40B4-BE49-F238E27FC236}">
                  <a16:creationId xmlns:a16="http://schemas.microsoft.com/office/drawing/2014/main" id="{3DFDFEF7-8B57-2629-511A-6908D5FC4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31285" y="732013"/>
              <a:ext cx="1593024" cy="233218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42C03EB-96CD-BD27-B5AB-652D66F6E49D}"/>
                </a:ext>
              </a:extLst>
            </p:cNvPr>
            <p:cNvSpPr/>
            <p:nvPr/>
          </p:nvSpPr>
          <p:spPr>
            <a:xfrm>
              <a:off x="6536832" y="1533119"/>
              <a:ext cx="479394" cy="470517"/>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1274836-6351-6761-E010-DDA949137796}"/>
                </a:ext>
              </a:extLst>
            </p:cNvPr>
            <p:cNvCxnSpPr>
              <a:cxnSpLocks/>
            </p:cNvCxnSpPr>
            <p:nvPr/>
          </p:nvCxnSpPr>
          <p:spPr>
            <a:xfrm>
              <a:off x="6776529" y="2003636"/>
              <a:ext cx="354091" cy="302061"/>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D6A5B77-32B7-603E-EDFE-192430BF84E1}"/>
                </a:ext>
              </a:extLst>
            </p:cNvPr>
            <p:cNvSpPr txBox="1"/>
            <p:nvPr/>
          </p:nvSpPr>
          <p:spPr>
            <a:xfrm>
              <a:off x="6776529" y="2305697"/>
              <a:ext cx="2332182" cy="338554"/>
            </a:xfrm>
            <a:prstGeom prst="rect">
              <a:avLst/>
            </a:prstGeom>
            <a:noFill/>
          </p:spPr>
          <p:txBody>
            <a:bodyPr wrap="square" lIns="91440" tIns="45720" rIns="91440" bIns="45720" anchor="t">
              <a:spAutoFit/>
            </a:bodyPr>
            <a:lstStyle/>
            <a:p>
              <a:pPr algn="ctr">
                <a:spcBef>
                  <a:spcPts val="1300"/>
                </a:spcBef>
              </a:pPr>
              <a:r>
                <a:rPr lang="en-US" sz="1600" dirty="0">
                  <a:latin typeface="Arial"/>
                  <a:cs typeface="Arial"/>
                </a:rPr>
                <a:t>Fe ion bound to protein</a:t>
              </a:r>
            </a:p>
          </p:txBody>
        </p:sp>
      </p:grpSp>
      <p:grpSp>
        <p:nvGrpSpPr>
          <p:cNvPr id="37" name="Group 36">
            <a:extLst>
              <a:ext uri="{FF2B5EF4-FFF2-40B4-BE49-F238E27FC236}">
                <a16:creationId xmlns:a16="http://schemas.microsoft.com/office/drawing/2014/main" id="{CE72C670-E2AB-BD64-E65E-A399B5C199AE}"/>
              </a:ext>
            </a:extLst>
          </p:cNvPr>
          <p:cNvGrpSpPr/>
          <p:nvPr/>
        </p:nvGrpSpPr>
        <p:grpSpPr>
          <a:xfrm>
            <a:off x="5384856" y="3140543"/>
            <a:ext cx="3747005" cy="1777360"/>
            <a:chOff x="5384856" y="3140543"/>
            <a:chExt cx="3747005" cy="1777360"/>
          </a:xfrm>
        </p:grpSpPr>
        <p:pic>
          <p:nvPicPr>
            <p:cNvPr id="22" name="Picture 2">
              <a:extLst>
                <a:ext uri="{FF2B5EF4-FFF2-40B4-BE49-F238E27FC236}">
                  <a16:creationId xmlns:a16="http://schemas.microsoft.com/office/drawing/2014/main" id="{EAC85A25-1882-7E76-8663-E20E7C73A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54435" y="2770964"/>
              <a:ext cx="1593024" cy="23321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827DC5DB-A704-9722-A98C-91CD9A130A92}"/>
                </a:ext>
              </a:extLst>
            </p:cNvPr>
            <p:cNvPicPr>
              <a:picLocks noChangeAspect="1" noChangeArrowheads="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67229"/>
            <a:stretch>
              <a:fillRect/>
            </a:stretch>
          </p:blipFill>
          <p:spPr bwMode="auto">
            <a:xfrm rot="5400000">
              <a:off x="4970479" y="3554920"/>
              <a:ext cx="1593024" cy="7642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5B5185FA-5BAF-3203-4F04-0300CF87CC9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67229"/>
            <a:stretch>
              <a:fillRect/>
            </a:stretch>
          </p:blipFill>
          <p:spPr bwMode="auto">
            <a:xfrm rot="5400000">
              <a:off x="6538391" y="3554920"/>
              <a:ext cx="1593024" cy="76427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C7013675-637B-7561-770D-94A8B2E2B84A}"/>
                </a:ext>
              </a:extLst>
            </p:cNvPr>
            <p:cNvSpPr/>
            <p:nvPr/>
          </p:nvSpPr>
          <p:spPr>
            <a:xfrm>
              <a:off x="6559982" y="3560550"/>
              <a:ext cx="479394" cy="470517"/>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E2476D94-333C-4604-3DFC-44C300720270}"/>
                </a:ext>
              </a:extLst>
            </p:cNvPr>
            <p:cNvCxnSpPr>
              <a:cxnSpLocks/>
            </p:cNvCxnSpPr>
            <p:nvPr/>
          </p:nvCxnSpPr>
          <p:spPr>
            <a:xfrm>
              <a:off x="6799679" y="4031067"/>
              <a:ext cx="354091" cy="302061"/>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395970D7-B500-BC8D-E0F7-7A30FEACA51A}"/>
                </a:ext>
              </a:extLst>
            </p:cNvPr>
            <p:cNvSpPr txBox="1"/>
            <p:nvPr/>
          </p:nvSpPr>
          <p:spPr>
            <a:xfrm>
              <a:off x="6799679" y="4333128"/>
              <a:ext cx="2332182" cy="584775"/>
            </a:xfrm>
            <a:prstGeom prst="rect">
              <a:avLst/>
            </a:prstGeom>
            <a:noFill/>
          </p:spPr>
          <p:txBody>
            <a:bodyPr wrap="square" lIns="91440" tIns="45720" rIns="91440" bIns="45720" anchor="t">
              <a:spAutoFit/>
            </a:bodyPr>
            <a:lstStyle/>
            <a:p>
              <a:pPr algn="ctr">
                <a:spcBef>
                  <a:spcPts val="1300"/>
                </a:spcBef>
              </a:pPr>
              <a:r>
                <a:rPr lang="en-US" sz="1600" dirty="0">
                  <a:latin typeface="Arial"/>
                  <a:cs typeface="Arial"/>
                </a:rPr>
                <a:t>Fe ion bound to middle protein domain</a:t>
              </a:r>
            </a:p>
          </p:txBody>
        </p:sp>
      </p:grpSp>
      <p:cxnSp>
        <p:nvCxnSpPr>
          <p:cNvPr id="31" name="Straight Arrow Connector 30">
            <a:extLst>
              <a:ext uri="{FF2B5EF4-FFF2-40B4-BE49-F238E27FC236}">
                <a16:creationId xmlns:a16="http://schemas.microsoft.com/office/drawing/2014/main" id="{E0A5C1C0-091A-1304-5101-F273CECC461D}"/>
              </a:ext>
            </a:extLst>
          </p:cNvPr>
          <p:cNvCxnSpPr/>
          <p:nvPr/>
        </p:nvCxnSpPr>
        <p:spPr>
          <a:xfrm>
            <a:off x="6929618" y="2758364"/>
            <a:ext cx="0" cy="3649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AAC823C9-2A6C-00E9-FCCD-AC99F78B259C}"/>
              </a:ext>
            </a:extLst>
          </p:cNvPr>
          <p:cNvSpPr txBox="1"/>
          <p:nvPr/>
        </p:nvSpPr>
        <p:spPr>
          <a:xfrm>
            <a:off x="366264" y="5322225"/>
            <a:ext cx="7686675" cy="738664"/>
          </a:xfrm>
          <a:prstGeom prst="rect">
            <a:avLst/>
          </a:prstGeom>
          <a:noFill/>
        </p:spPr>
        <p:txBody>
          <a:bodyPr wrap="square">
            <a:spAutoFit/>
          </a:bodyPr>
          <a:lstStyle/>
          <a:p>
            <a:pPr>
              <a:spcBef>
                <a:spcPts val="700"/>
              </a:spcBef>
              <a:spcAft>
                <a:spcPts val="600"/>
              </a:spcAft>
            </a:pPr>
            <a:r>
              <a:rPr lang="en-US" sz="2100" dirty="0"/>
              <a:t>3) Use inferred evolutionary ages of identified protein domains to understand how protein </a:t>
            </a:r>
            <a:r>
              <a:rPr lang="en-US" sz="2100" dirty="0" err="1"/>
              <a:t>metalbinding</a:t>
            </a:r>
            <a:r>
              <a:rPr lang="en-US" sz="2100" dirty="0"/>
              <a:t> has evolved</a:t>
            </a:r>
          </a:p>
        </p:txBody>
      </p:sp>
    </p:spTree>
    <p:extLst>
      <p:ext uri="{BB962C8B-B14F-4D97-AF65-F5344CB8AC3E}">
        <p14:creationId xmlns:p14="http://schemas.microsoft.com/office/powerpoint/2010/main" val="149013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A32B96-2E36-E128-E1EB-C2F42A7A7B31}"/>
            </a:ext>
          </a:extLst>
        </p:cNvPr>
        <p:cNvGrpSpPr/>
        <p:nvPr/>
      </p:nvGrpSpPr>
      <p:grpSpPr>
        <a:xfrm>
          <a:off x="0" y="0"/>
          <a:ext cx="0" cy="0"/>
          <a:chOff x="0" y="0"/>
          <a:chExt cx="0" cy="0"/>
        </a:xfrm>
      </p:grpSpPr>
      <p:pic>
        <p:nvPicPr>
          <p:cNvPr id="8196" name="Picture 4">
            <a:extLst>
              <a:ext uri="{FF2B5EF4-FFF2-40B4-BE49-F238E27FC236}">
                <a16:creationId xmlns:a16="http://schemas.microsoft.com/office/drawing/2014/main" id="{2375F967-C271-F16C-6254-5288B1650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4250"/>
            <a:ext cx="9144000" cy="54991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98080300-784C-F672-8FFE-D1590875D0F9}"/>
              </a:ext>
            </a:extLst>
          </p:cNvPr>
          <p:cNvSpPr>
            <a:spLocks noGrp="1" noChangeArrowheads="1"/>
          </p:cNvSpPr>
          <p:nvPr>
            <p:ph type="ctrTitle"/>
          </p:nvPr>
        </p:nvSpPr>
        <p:spPr>
          <a:xfrm>
            <a:off x="308264" y="624655"/>
            <a:ext cx="8527472" cy="748146"/>
          </a:xfrm>
        </p:spPr>
        <p:txBody>
          <a:bodyPr/>
          <a:lstStyle/>
          <a:p>
            <a:r>
              <a:rPr lang="en-US" sz="3600" b="1" dirty="0">
                <a:solidFill>
                  <a:schemeClr val="accent4"/>
                </a:solidFill>
                <a:latin typeface="Calibri" panose="020F0502020204030204" pitchFamily="34" charset="0"/>
                <a:cs typeface="Calibri" panose="020F0502020204030204" pitchFamily="34" charset="0"/>
              </a:rPr>
              <a:t>Manganese and cobalt fit the supply hypothesis, but iron doesn’t</a:t>
            </a:r>
            <a:br>
              <a:rPr lang="en-US" sz="3600" b="1" dirty="0">
                <a:solidFill>
                  <a:schemeClr val="accent4"/>
                </a:solidFill>
                <a:latin typeface="Calibri" panose="020F0502020204030204" pitchFamily="34" charset="0"/>
                <a:cs typeface="Calibri" panose="020F0502020204030204" pitchFamily="34" charset="0"/>
              </a:rPr>
            </a:br>
            <a:endParaRPr lang="en-US" sz="3600" b="1" dirty="0">
              <a:solidFill>
                <a:schemeClr val="accent4"/>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11382F4-FAA0-03A9-7AFF-DBCD763A39EB}"/>
              </a:ext>
            </a:extLst>
          </p:cNvPr>
          <p:cNvSpPr>
            <a:spLocks noGrp="1"/>
          </p:cNvSpPr>
          <p:nvPr>
            <p:ph type="sldNum" sz="quarter" idx="12"/>
          </p:nvPr>
        </p:nvSpPr>
        <p:spPr/>
        <p:txBody>
          <a:bodyPr/>
          <a:lstStyle/>
          <a:p>
            <a:pPr>
              <a:defRPr/>
            </a:pPr>
            <a:r>
              <a:rPr lang="en-US" dirty="0"/>
              <a:t>10</a:t>
            </a:r>
          </a:p>
        </p:txBody>
      </p:sp>
      <p:sp>
        <p:nvSpPr>
          <p:cNvPr id="2" name="Left Bracket 1">
            <a:extLst>
              <a:ext uri="{FF2B5EF4-FFF2-40B4-BE49-F238E27FC236}">
                <a16:creationId xmlns:a16="http://schemas.microsoft.com/office/drawing/2014/main" id="{807EE8C1-24FA-0834-93B6-F3E57A392CB0}"/>
              </a:ext>
            </a:extLst>
          </p:cNvPr>
          <p:cNvSpPr/>
          <p:nvPr/>
        </p:nvSpPr>
        <p:spPr>
          <a:xfrm rot="5400000">
            <a:off x="1314965" y="3547527"/>
            <a:ext cx="201875" cy="1063298"/>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ket 2">
            <a:extLst>
              <a:ext uri="{FF2B5EF4-FFF2-40B4-BE49-F238E27FC236}">
                <a16:creationId xmlns:a16="http://schemas.microsoft.com/office/drawing/2014/main" id="{7577BAE1-626A-BFAD-F4E7-E6ED188B3F98}"/>
              </a:ext>
            </a:extLst>
          </p:cNvPr>
          <p:cNvSpPr/>
          <p:nvPr/>
        </p:nvSpPr>
        <p:spPr>
          <a:xfrm rot="5400000">
            <a:off x="2513916" y="4688187"/>
            <a:ext cx="178128" cy="100209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ket 4">
            <a:extLst>
              <a:ext uri="{FF2B5EF4-FFF2-40B4-BE49-F238E27FC236}">
                <a16:creationId xmlns:a16="http://schemas.microsoft.com/office/drawing/2014/main" id="{EF246984-F11B-C1FE-7D2E-9C640321AB51}"/>
              </a:ext>
            </a:extLst>
          </p:cNvPr>
          <p:cNvSpPr/>
          <p:nvPr/>
        </p:nvSpPr>
        <p:spPr>
          <a:xfrm rot="5400000">
            <a:off x="8228362" y="2872097"/>
            <a:ext cx="192974" cy="13067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643294C-F2D7-3C30-1CD7-388D63DCF651}"/>
              </a:ext>
            </a:extLst>
          </p:cNvPr>
          <p:cNvSpPr txBox="1"/>
          <p:nvPr/>
        </p:nvSpPr>
        <p:spPr>
          <a:xfrm>
            <a:off x="1879921" y="4816634"/>
            <a:ext cx="1467137" cy="461665"/>
          </a:xfrm>
          <a:prstGeom prst="rect">
            <a:avLst/>
          </a:prstGeom>
          <a:noFill/>
        </p:spPr>
        <p:txBody>
          <a:bodyPr wrap="square" rtlCol="0">
            <a:spAutoFit/>
          </a:bodyPr>
          <a:lstStyle/>
          <a:p>
            <a:pPr algn="ctr"/>
            <a:r>
              <a:rPr lang="en-US" sz="2400" dirty="0"/>
              <a:t>*</a:t>
            </a:r>
          </a:p>
        </p:txBody>
      </p:sp>
      <p:sp>
        <p:nvSpPr>
          <p:cNvPr id="13" name="TextBox 12">
            <a:extLst>
              <a:ext uri="{FF2B5EF4-FFF2-40B4-BE49-F238E27FC236}">
                <a16:creationId xmlns:a16="http://schemas.microsoft.com/office/drawing/2014/main" id="{263888B5-A0CB-D5D7-977C-7E389B8674A3}"/>
              </a:ext>
            </a:extLst>
          </p:cNvPr>
          <p:cNvSpPr txBox="1"/>
          <p:nvPr/>
        </p:nvSpPr>
        <p:spPr>
          <a:xfrm>
            <a:off x="7403977" y="3092076"/>
            <a:ext cx="1841744" cy="461665"/>
          </a:xfrm>
          <a:prstGeom prst="rect">
            <a:avLst/>
          </a:prstGeom>
          <a:noFill/>
        </p:spPr>
        <p:txBody>
          <a:bodyPr wrap="square" rtlCol="0">
            <a:spAutoFit/>
          </a:bodyPr>
          <a:lstStyle/>
          <a:p>
            <a:pPr algn="ctr"/>
            <a:r>
              <a:rPr lang="en-US" sz="2400" dirty="0"/>
              <a:t>**</a:t>
            </a:r>
          </a:p>
        </p:txBody>
      </p:sp>
      <p:pic>
        <p:nvPicPr>
          <p:cNvPr id="8" name="Graphic 7">
            <a:extLst>
              <a:ext uri="{FF2B5EF4-FFF2-40B4-BE49-F238E27FC236}">
                <a16:creationId xmlns:a16="http://schemas.microsoft.com/office/drawing/2014/main" id="{7CEB896E-D263-C326-8278-5CF1077F29C8}"/>
              </a:ext>
            </a:extLst>
          </p:cNvPr>
          <p:cNvPicPr>
            <a:picLocks noChangeAspect="1"/>
          </p:cNvPicPr>
          <p:nvPr/>
        </p:nvPicPr>
        <p:blipFill>
          <a:blip>
            <a:extLst>
              <a:ext uri="{96DAC541-7B7A-43D3-8B79-37D633B846F1}">
                <asvg:svgBlip xmlns:asvg="http://schemas.microsoft.com/office/drawing/2016/SVG/main" r:embed="rId4"/>
              </a:ext>
            </a:extLst>
          </a:blip>
          <a:srcRect l="80711" t="41789" b="45175"/>
          <a:stretch>
            <a:fillRect/>
          </a:stretch>
        </p:blipFill>
        <p:spPr>
          <a:xfrm>
            <a:off x="856497" y="1372801"/>
            <a:ext cx="2046847" cy="1074225"/>
          </a:xfrm>
          <a:prstGeom prst="rect">
            <a:avLst/>
          </a:prstGeom>
        </p:spPr>
      </p:pic>
      <p:sp>
        <p:nvSpPr>
          <p:cNvPr id="9" name="TextBox 8">
            <a:extLst>
              <a:ext uri="{FF2B5EF4-FFF2-40B4-BE49-F238E27FC236}">
                <a16:creationId xmlns:a16="http://schemas.microsoft.com/office/drawing/2014/main" id="{8C0D9A54-730F-2DDD-AE17-9D609777F3A5}"/>
              </a:ext>
            </a:extLst>
          </p:cNvPr>
          <p:cNvSpPr txBox="1"/>
          <p:nvPr/>
        </p:nvSpPr>
        <p:spPr>
          <a:xfrm>
            <a:off x="679716" y="3718449"/>
            <a:ext cx="1568822" cy="461665"/>
          </a:xfrm>
          <a:prstGeom prst="rect">
            <a:avLst/>
          </a:prstGeom>
          <a:noFill/>
        </p:spPr>
        <p:txBody>
          <a:bodyPr wrap="square" rtlCol="0">
            <a:spAutoFit/>
          </a:bodyPr>
          <a:lstStyle/>
          <a:p>
            <a:pPr algn="ctr"/>
            <a:r>
              <a:rPr lang="en-US" sz="2400" dirty="0"/>
              <a:t>**</a:t>
            </a:r>
          </a:p>
        </p:txBody>
      </p:sp>
    </p:spTree>
    <p:extLst>
      <p:ext uri="{BB962C8B-B14F-4D97-AF65-F5344CB8AC3E}">
        <p14:creationId xmlns:p14="http://schemas.microsoft.com/office/powerpoint/2010/main" val="129526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5714B41-EF8D-C21F-13BF-5801025CA153}"/>
            </a:ext>
          </a:extLst>
        </p:cNvPr>
        <p:cNvGrpSpPr/>
        <p:nvPr/>
      </p:nvGrpSpPr>
      <p:grpSpPr>
        <a:xfrm>
          <a:off x="0" y="0"/>
          <a:ext cx="0" cy="0"/>
          <a:chOff x="0" y="0"/>
          <a:chExt cx="0" cy="0"/>
        </a:xfrm>
      </p:grpSpPr>
      <p:pic>
        <p:nvPicPr>
          <p:cNvPr id="8196" name="Picture 4">
            <a:extLst>
              <a:ext uri="{FF2B5EF4-FFF2-40B4-BE49-F238E27FC236}">
                <a16:creationId xmlns:a16="http://schemas.microsoft.com/office/drawing/2014/main" id="{93F39AE1-4FA1-79AF-95DA-286724682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4250"/>
            <a:ext cx="9144000" cy="54991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F9B682AE-E31A-E396-79A8-91D3CFC34573}"/>
              </a:ext>
            </a:extLst>
          </p:cNvPr>
          <p:cNvSpPr>
            <a:spLocks noGrp="1" noChangeArrowheads="1"/>
          </p:cNvSpPr>
          <p:nvPr>
            <p:ph type="ctrTitle"/>
          </p:nvPr>
        </p:nvSpPr>
        <p:spPr>
          <a:xfrm>
            <a:off x="308264" y="624655"/>
            <a:ext cx="8527472" cy="748146"/>
          </a:xfrm>
        </p:spPr>
        <p:txBody>
          <a:bodyPr/>
          <a:lstStyle/>
          <a:p>
            <a:r>
              <a:rPr lang="en-US" sz="3600" b="1" dirty="0">
                <a:solidFill>
                  <a:schemeClr val="accent4"/>
                </a:solidFill>
                <a:latin typeface="Calibri" panose="020F0502020204030204" pitchFamily="34" charset="0"/>
                <a:cs typeface="Calibri" panose="020F0502020204030204" pitchFamily="34" charset="0"/>
              </a:rPr>
              <a:t>Manganese and cobalt fit the supply hypothesis, but iron doesn’t</a:t>
            </a:r>
            <a:br>
              <a:rPr lang="en-US" sz="3600" b="1" dirty="0">
                <a:solidFill>
                  <a:schemeClr val="accent4"/>
                </a:solidFill>
                <a:latin typeface="Calibri" panose="020F0502020204030204" pitchFamily="34" charset="0"/>
                <a:cs typeface="Calibri" panose="020F0502020204030204" pitchFamily="34" charset="0"/>
              </a:rPr>
            </a:br>
            <a:endParaRPr lang="en-US" sz="3600" b="1" dirty="0">
              <a:solidFill>
                <a:schemeClr val="accent4"/>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F4433D4-2914-3A8B-A51B-7137DE7A7AB1}"/>
              </a:ext>
            </a:extLst>
          </p:cNvPr>
          <p:cNvSpPr>
            <a:spLocks noGrp="1"/>
          </p:cNvSpPr>
          <p:nvPr>
            <p:ph type="sldNum" sz="quarter" idx="12"/>
          </p:nvPr>
        </p:nvSpPr>
        <p:spPr/>
        <p:txBody>
          <a:bodyPr/>
          <a:lstStyle/>
          <a:p>
            <a:pPr>
              <a:defRPr/>
            </a:pPr>
            <a:r>
              <a:rPr lang="en-US" dirty="0"/>
              <a:t>10</a:t>
            </a:r>
          </a:p>
        </p:txBody>
      </p:sp>
      <p:sp>
        <p:nvSpPr>
          <p:cNvPr id="2" name="Left Bracket 1">
            <a:extLst>
              <a:ext uri="{FF2B5EF4-FFF2-40B4-BE49-F238E27FC236}">
                <a16:creationId xmlns:a16="http://schemas.microsoft.com/office/drawing/2014/main" id="{0A78B94A-D8BD-2EF1-EFDF-6BABF82129C0}"/>
              </a:ext>
            </a:extLst>
          </p:cNvPr>
          <p:cNvSpPr/>
          <p:nvPr/>
        </p:nvSpPr>
        <p:spPr>
          <a:xfrm rot="5400000">
            <a:off x="1317791" y="3550354"/>
            <a:ext cx="201875" cy="105764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ket 2">
            <a:extLst>
              <a:ext uri="{FF2B5EF4-FFF2-40B4-BE49-F238E27FC236}">
                <a16:creationId xmlns:a16="http://schemas.microsoft.com/office/drawing/2014/main" id="{BC8941EB-08AC-656D-C9E7-8A78D2303640}"/>
              </a:ext>
            </a:extLst>
          </p:cNvPr>
          <p:cNvSpPr/>
          <p:nvPr/>
        </p:nvSpPr>
        <p:spPr>
          <a:xfrm rot="5400000">
            <a:off x="2513916" y="4688187"/>
            <a:ext cx="178128" cy="100209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ket 4">
            <a:extLst>
              <a:ext uri="{FF2B5EF4-FFF2-40B4-BE49-F238E27FC236}">
                <a16:creationId xmlns:a16="http://schemas.microsoft.com/office/drawing/2014/main" id="{D3C06B20-D70D-A881-A71B-44E5353968FA}"/>
              </a:ext>
            </a:extLst>
          </p:cNvPr>
          <p:cNvSpPr/>
          <p:nvPr/>
        </p:nvSpPr>
        <p:spPr>
          <a:xfrm rot="5400000">
            <a:off x="8228362" y="2872097"/>
            <a:ext cx="192974" cy="13067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F7A7633-CB0D-8C67-8AFC-3FC7F10FBC30}"/>
              </a:ext>
            </a:extLst>
          </p:cNvPr>
          <p:cNvSpPr txBox="1"/>
          <p:nvPr/>
        </p:nvSpPr>
        <p:spPr>
          <a:xfrm>
            <a:off x="679716" y="3718449"/>
            <a:ext cx="1568822" cy="461665"/>
          </a:xfrm>
          <a:prstGeom prst="rect">
            <a:avLst/>
          </a:prstGeom>
          <a:noFill/>
        </p:spPr>
        <p:txBody>
          <a:bodyPr wrap="square" rtlCol="0">
            <a:spAutoFit/>
          </a:bodyPr>
          <a:lstStyle/>
          <a:p>
            <a:pPr algn="ctr"/>
            <a:r>
              <a:rPr lang="en-US" sz="2400" dirty="0"/>
              <a:t>**</a:t>
            </a:r>
          </a:p>
        </p:txBody>
      </p:sp>
      <p:sp>
        <p:nvSpPr>
          <p:cNvPr id="7" name="TextBox 6">
            <a:extLst>
              <a:ext uri="{FF2B5EF4-FFF2-40B4-BE49-F238E27FC236}">
                <a16:creationId xmlns:a16="http://schemas.microsoft.com/office/drawing/2014/main" id="{EE231EE6-96D5-10C6-7ED5-4381E53B1281}"/>
              </a:ext>
            </a:extLst>
          </p:cNvPr>
          <p:cNvSpPr txBox="1"/>
          <p:nvPr/>
        </p:nvSpPr>
        <p:spPr>
          <a:xfrm>
            <a:off x="1879921" y="4816634"/>
            <a:ext cx="1467137" cy="461665"/>
          </a:xfrm>
          <a:prstGeom prst="rect">
            <a:avLst/>
          </a:prstGeom>
          <a:noFill/>
        </p:spPr>
        <p:txBody>
          <a:bodyPr wrap="square" rtlCol="0">
            <a:spAutoFit/>
          </a:bodyPr>
          <a:lstStyle/>
          <a:p>
            <a:pPr algn="ctr"/>
            <a:r>
              <a:rPr lang="en-US" sz="2400" dirty="0"/>
              <a:t>*</a:t>
            </a:r>
          </a:p>
        </p:txBody>
      </p:sp>
      <p:sp>
        <p:nvSpPr>
          <p:cNvPr id="13" name="TextBox 12">
            <a:extLst>
              <a:ext uri="{FF2B5EF4-FFF2-40B4-BE49-F238E27FC236}">
                <a16:creationId xmlns:a16="http://schemas.microsoft.com/office/drawing/2014/main" id="{64CAF66A-5463-DB36-4A4A-7DAD7C467FFF}"/>
              </a:ext>
            </a:extLst>
          </p:cNvPr>
          <p:cNvSpPr txBox="1"/>
          <p:nvPr/>
        </p:nvSpPr>
        <p:spPr>
          <a:xfrm>
            <a:off x="7403977" y="3092076"/>
            <a:ext cx="1841744" cy="461665"/>
          </a:xfrm>
          <a:prstGeom prst="rect">
            <a:avLst/>
          </a:prstGeom>
          <a:noFill/>
        </p:spPr>
        <p:txBody>
          <a:bodyPr wrap="square" rtlCol="0">
            <a:spAutoFit/>
          </a:bodyPr>
          <a:lstStyle/>
          <a:p>
            <a:pPr algn="ctr"/>
            <a:r>
              <a:rPr lang="en-US" sz="2400" dirty="0"/>
              <a:t>**</a:t>
            </a:r>
          </a:p>
        </p:txBody>
      </p:sp>
      <p:sp>
        <p:nvSpPr>
          <p:cNvPr id="15" name="Rectangle 14">
            <a:extLst>
              <a:ext uri="{FF2B5EF4-FFF2-40B4-BE49-F238E27FC236}">
                <a16:creationId xmlns:a16="http://schemas.microsoft.com/office/drawing/2014/main" id="{A60EAD17-E94F-433A-1E3B-69A4A434A898}"/>
              </a:ext>
            </a:extLst>
          </p:cNvPr>
          <p:cNvSpPr/>
          <p:nvPr/>
        </p:nvSpPr>
        <p:spPr>
          <a:xfrm>
            <a:off x="832312" y="3553741"/>
            <a:ext cx="2362150" cy="2929609"/>
          </a:xfrm>
          <a:prstGeom prst="rect">
            <a:avLst/>
          </a:prstGeom>
          <a:noFill/>
          <a:ln w="38100">
            <a:solidFill>
              <a:srgbClr val="0A63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9" name="Straight Connector 18">
            <a:extLst>
              <a:ext uri="{FF2B5EF4-FFF2-40B4-BE49-F238E27FC236}">
                <a16:creationId xmlns:a16="http://schemas.microsoft.com/office/drawing/2014/main" id="{9F133F33-308E-8E11-94BC-F286E07D601F}"/>
              </a:ext>
            </a:extLst>
          </p:cNvPr>
          <p:cNvCxnSpPr>
            <a:cxnSpLocks/>
            <a:stCxn id="15" idx="0"/>
          </p:cNvCxnSpPr>
          <p:nvPr/>
        </p:nvCxnSpPr>
        <p:spPr>
          <a:xfrm flipV="1">
            <a:off x="2013387" y="3139243"/>
            <a:ext cx="589593" cy="414498"/>
          </a:xfrm>
          <a:prstGeom prst="line">
            <a:avLst/>
          </a:prstGeom>
          <a:ln w="38100">
            <a:solidFill>
              <a:srgbClr val="0A632D"/>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45BC5EDB-7331-D713-FFF5-EE28E4645F9A}"/>
              </a:ext>
            </a:extLst>
          </p:cNvPr>
          <p:cNvPicPr>
            <a:picLocks noChangeAspect="1"/>
          </p:cNvPicPr>
          <p:nvPr/>
        </p:nvPicPr>
        <p:blipFill>
          <a:blip>
            <a:extLst>
              <a:ext uri="{96DAC541-7B7A-43D3-8B79-37D633B846F1}">
                <asvg:svgBlip xmlns:asvg="http://schemas.microsoft.com/office/drawing/2016/SVG/main" r:embed="rId4"/>
              </a:ext>
            </a:extLst>
          </a:blip>
          <a:srcRect l="80711" t="41789" b="45175"/>
          <a:stretch>
            <a:fillRect/>
          </a:stretch>
        </p:blipFill>
        <p:spPr>
          <a:xfrm>
            <a:off x="856497" y="1372801"/>
            <a:ext cx="2046847" cy="1074225"/>
          </a:xfrm>
          <a:prstGeom prst="rect">
            <a:avLst/>
          </a:prstGeom>
        </p:spPr>
      </p:pic>
      <p:sp>
        <p:nvSpPr>
          <p:cNvPr id="20" name="TextBox 19">
            <a:extLst>
              <a:ext uri="{FF2B5EF4-FFF2-40B4-BE49-F238E27FC236}">
                <a16:creationId xmlns:a16="http://schemas.microsoft.com/office/drawing/2014/main" id="{F184984B-6F62-2A52-D8D1-6915F8133788}"/>
              </a:ext>
            </a:extLst>
          </p:cNvPr>
          <p:cNvSpPr txBox="1"/>
          <p:nvPr/>
        </p:nvSpPr>
        <p:spPr>
          <a:xfrm>
            <a:off x="2346283" y="2261359"/>
            <a:ext cx="3171490" cy="1200329"/>
          </a:xfrm>
          <a:prstGeom prst="rect">
            <a:avLst/>
          </a:prstGeom>
          <a:noFill/>
        </p:spPr>
        <p:txBody>
          <a:bodyPr wrap="square" lIns="91440" tIns="45720" rIns="91440" bIns="45720" anchor="t">
            <a:spAutoFit/>
          </a:bodyPr>
          <a:lstStyle/>
          <a:p>
            <a:pPr algn="ctr">
              <a:spcBef>
                <a:spcPts val="1300"/>
              </a:spcBef>
            </a:pPr>
            <a:r>
              <a:rPr lang="en-US" dirty="0">
                <a:solidFill>
                  <a:srgbClr val="0A632D"/>
                </a:solidFill>
              </a:rPr>
              <a:t>Younger domains are less likely to bind manganese and cobalt, aligning with their scarcity after the GOE</a:t>
            </a:r>
          </a:p>
        </p:txBody>
      </p:sp>
    </p:spTree>
    <p:extLst>
      <p:ext uri="{BB962C8B-B14F-4D97-AF65-F5344CB8AC3E}">
        <p14:creationId xmlns:p14="http://schemas.microsoft.com/office/powerpoint/2010/main" val="363201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4243526-BA00-88BF-69AD-11B240C6D0F6}"/>
            </a:ext>
          </a:extLst>
        </p:cNvPr>
        <p:cNvGrpSpPr/>
        <p:nvPr/>
      </p:nvGrpSpPr>
      <p:grpSpPr>
        <a:xfrm>
          <a:off x="0" y="0"/>
          <a:ext cx="0" cy="0"/>
          <a:chOff x="0" y="0"/>
          <a:chExt cx="0" cy="0"/>
        </a:xfrm>
      </p:grpSpPr>
      <p:pic>
        <p:nvPicPr>
          <p:cNvPr id="8196" name="Picture 4">
            <a:extLst>
              <a:ext uri="{FF2B5EF4-FFF2-40B4-BE49-F238E27FC236}">
                <a16:creationId xmlns:a16="http://schemas.microsoft.com/office/drawing/2014/main" id="{B9326EE4-A0CF-7103-8FBF-F3BF6C978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4250"/>
            <a:ext cx="9144000" cy="54991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69D48273-80EE-BFD8-269D-38554AE506D3}"/>
              </a:ext>
            </a:extLst>
          </p:cNvPr>
          <p:cNvSpPr>
            <a:spLocks noGrp="1" noChangeArrowheads="1"/>
          </p:cNvSpPr>
          <p:nvPr>
            <p:ph type="ctrTitle"/>
          </p:nvPr>
        </p:nvSpPr>
        <p:spPr>
          <a:xfrm>
            <a:off x="308264" y="624655"/>
            <a:ext cx="8527472" cy="748146"/>
          </a:xfrm>
        </p:spPr>
        <p:txBody>
          <a:bodyPr/>
          <a:lstStyle/>
          <a:p>
            <a:r>
              <a:rPr lang="en-US" sz="3600" b="1" dirty="0">
                <a:solidFill>
                  <a:schemeClr val="accent4"/>
                </a:solidFill>
                <a:latin typeface="Calibri" panose="020F0502020204030204" pitchFamily="34" charset="0"/>
                <a:cs typeface="Calibri" panose="020F0502020204030204" pitchFamily="34" charset="0"/>
              </a:rPr>
              <a:t>Manganese and cobalt fit the supply hypothesis, but iron doesn’t</a:t>
            </a:r>
            <a:br>
              <a:rPr lang="en-US" sz="3600" b="1" dirty="0">
                <a:solidFill>
                  <a:schemeClr val="accent4"/>
                </a:solidFill>
                <a:latin typeface="Calibri" panose="020F0502020204030204" pitchFamily="34" charset="0"/>
                <a:cs typeface="Calibri" panose="020F0502020204030204" pitchFamily="34" charset="0"/>
              </a:rPr>
            </a:br>
            <a:endParaRPr lang="en-US" sz="3600" b="1" dirty="0">
              <a:solidFill>
                <a:schemeClr val="accent4"/>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FFF8D60-2354-8B1C-347B-3A28EF84C9C9}"/>
              </a:ext>
            </a:extLst>
          </p:cNvPr>
          <p:cNvSpPr>
            <a:spLocks noGrp="1"/>
          </p:cNvSpPr>
          <p:nvPr>
            <p:ph type="sldNum" sz="quarter" idx="12"/>
          </p:nvPr>
        </p:nvSpPr>
        <p:spPr/>
        <p:txBody>
          <a:bodyPr/>
          <a:lstStyle/>
          <a:p>
            <a:pPr>
              <a:defRPr/>
            </a:pPr>
            <a:r>
              <a:rPr lang="en-US" dirty="0"/>
              <a:t>10</a:t>
            </a:r>
          </a:p>
        </p:txBody>
      </p:sp>
      <p:sp>
        <p:nvSpPr>
          <p:cNvPr id="2" name="Left Bracket 1">
            <a:extLst>
              <a:ext uri="{FF2B5EF4-FFF2-40B4-BE49-F238E27FC236}">
                <a16:creationId xmlns:a16="http://schemas.microsoft.com/office/drawing/2014/main" id="{A917EBD4-DB39-3788-2FCC-6506078B2ED2}"/>
              </a:ext>
            </a:extLst>
          </p:cNvPr>
          <p:cNvSpPr/>
          <p:nvPr/>
        </p:nvSpPr>
        <p:spPr>
          <a:xfrm rot="5400000">
            <a:off x="1317791" y="3550354"/>
            <a:ext cx="201875" cy="105764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ket 2">
            <a:extLst>
              <a:ext uri="{FF2B5EF4-FFF2-40B4-BE49-F238E27FC236}">
                <a16:creationId xmlns:a16="http://schemas.microsoft.com/office/drawing/2014/main" id="{CA30C480-66FC-1EE6-9038-F0F02E6C6FA4}"/>
              </a:ext>
            </a:extLst>
          </p:cNvPr>
          <p:cNvSpPr/>
          <p:nvPr/>
        </p:nvSpPr>
        <p:spPr>
          <a:xfrm rot="5400000">
            <a:off x="2513916" y="4688187"/>
            <a:ext cx="178128" cy="100209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ket 4">
            <a:extLst>
              <a:ext uri="{FF2B5EF4-FFF2-40B4-BE49-F238E27FC236}">
                <a16:creationId xmlns:a16="http://schemas.microsoft.com/office/drawing/2014/main" id="{E62B5145-649E-8648-0292-99F5C193BA1F}"/>
              </a:ext>
            </a:extLst>
          </p:cNvPr>
          <p:cNvSpPr/>
          <p:nvPr/>
        </p:nvSpPr>
        <p:spPr>
          <a:xfrm rot="5400000">
            <a:off x="8228362" y="2872097"/>
            <a:ext cx="192974" cy="13067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7BE3E7D-700B-96E9-8A64-9C1AC6FE785D}"/>
              </a:ext>
            </a:extLst>
          </p:cNvPr>
          <p:cNvSpPr txBox="1"/>
          <p:nvPr/>
        </p:nvSpPr>
        <p:spPr>
          <a:xfrm>
            <a:off x="679716" y="3718449"/>
            <a:ext cx="1568822" cy="461665"/>
          </a:xfrm>
          <a:prstGeom prst="rect">
            <a:avLst/>
          </a:prstGeom>
          <a:noFill/>
        </p:spPr>
        <p:txBody>
          <a:bodyPr wrap="square" rtlCol="0">
            <a:spAutoFit/>
          </a:bodyPr>
          <a:lstStyle/>
          <a:p>
            <a:pPr algn="ctr"/>
            <a:r>
              <a:rPr lang="en-US" sz="2400" dirty="0"/>
              <a:t>**</a:t>
            </a:r>
          </a:p>
        </p:txBody>
      </p:sp>
      <p:sp>
        <p:nvSpPr>
          <p:cNvPr id="7" name="TextBox 6">
            <a:extLst>
              <a:ext uri="{FF2B5EF4-FFF2-40B4-BE49-F238E27FC236}">
                <a16:creationId xmlns:a16="http://schemas.microsoft.com/office/drawing/2014/main" id="{063436F8-E8CB-449B-D72E-3FA929E70C5F}"/>
              </a:ext>
            </a:extLst>
          </p:cNvPr>
          <p:cNvSpPr txBox="1"/>
          <p:nvPr/>
        </p:nvSpPr>
        <p:spPr>
          <a:xfrm>
            <a:off x="1879920" y="4816634"/>
            <a:ext cx="1467137" cy="461665"/>
          </a:xfrm>
          <a:prstGeom prst="rect">
            <a:avLst/>
          </a:prstGeom>
          <a:noFill/>
        </p:spPr>
        <p:txBody>
          <a:bodyPr wrap="square" rtlCol="0">
            <a:spAutoFit/>
          </a:bodyPr>
          <a:lstStyle/>
          <a:p>
            <a:pPr algn="ctr"/>
            <a:r>
              <a:rPr lang="en-US" sz="2400" dirty="0"/>
              <a:t>*</a:t>
            </a:r>
          </a:p>
        </p:txBody>
      </p:sp>
      <p:sp>
        <p:nvSpPr>
          <p:cNvPr id="13" name="TextBox 12">
            <a:extLst>
              <a:ext uri="{FF2B5EF4-FFF2-40B4-BE49-F238E27FC236}">
                <a16:creationId xmlns:a16="http://schemas.microsoft.com/office/drawing/2014/main" id="{8AE375BD-68C3-F5AC-DE78-DBE5AEB9EBFF}"/>
              </a:ext>
            </a:extLst>
          </p:cNvPr>
          <p:cNvSpPr txBox="1"/>
          <p:nvPr/>
        </p:nvSpPr>
        <p:spPr>
          <a:xfrm>
            <a:off x="7403977" y="3092076"/>
            <a:ext cx="1841744" cy="461665"/>
          </a:xfrm>
          <a:prstGeom prst="rect">
            <a:avLst/>
          </a:prstGeom>
          <a:noFill/>
        </p:spPr>
        <p:txBody>
          <a:bodyPr wrap="square" rtlCol="0">
            <a:spAutoFit/>
          </a:bodyPr>
          <a:lstStyle/>
          <a:p>
            <a:pPr algn="ctr"/>
            <a:r>
              <a:rPr lang="en-US" sz="2400" dirty="0"/>
              <a:t>**</a:t>
            </a:r>
          </a:p>
        </p:txBody>
      </p:sp>
      <p:sp>
        <p:nvSpPr>
          <p:cNvPr id="15" name="Rectangle 14">
            <a:extLst>
              <a:ext uri="{FF2B5EF4-FFF2-40B4-BE49-F238E27FC236}">
                <a16:creationId xmlns:a16="http://schemas.microsoft.com/office/drawing/2014/main" id="{560CE0DB-CF2B-8189-C1F9-370EFB710A41}"/>
              </a:ext>
            </a:extLst>
          </p:cNvPr>
          <p:cNvSpPr/>
          <p:nvPr/>
        </p:nvSpPr>
        <p:spPr>
          <a:xfrm>
            <a:off x="7515874" y="3092076"/>
            <a:ext cx="1568823" cy="33912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9" name="Straight Connector 18">
            <a:extLst>
              <a:ext uri="{FF2B5EF4-FFF2-40B4-BE49-F238E27FC236}">
                <a16:creationId xmlns:a16="http://schemas.microsoft.com/office/drawing/2014/main" id="{BA955BA7-EAD0-E592-6DA1-68628138ADA2}"/>
              </a:ext>
            </a:extLst>
          </p:cNvPr>
          <p:cNvCxnSpPr>
            <a:cxnSpLocks/>
            <a:stCxn id="15" idx="0"/>
          </p:cNvCxnSpPr>
          <p:nvPr/>
        </p:nvCxnSpPr>
        <p:spPr>
          <a:xfrm flipH="1" flipV="1">
            <a:off x="8058912" y="2630411"/>
            <a:ext cx="241374" cy="461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E7C8B1-89DA-9635-1BB8-53B67C11EF84}"/>
              </a:ext>
            </a:extLst>
          </p:cNvPr>
          <p:cNvSpPr txBox="1"/>
          <p:nvPr/>
        </p:nvSpPr>
        <p:spPr>
          <a:xfrm>
            <a:off x="6559784" y="1430082"/>
            <a:ext cx="2590800" cy="1200329"/>
          </a:xfrm>
          <a:prstGeom prst="rect">
            <a:avLst/>
          </a:prstGeom>
          <a:noFill/>
        </p:spPr>
        <p:txBody>
          <a:bodyPr wrap="square" lIns="91440" tIns="45720" rIns="91440" bIns="45720" anchor="t">
            <a:spAutoFit/>
          </a:bodyPr>
          <a:lstStyle/>
          <a:p>
            <a:pPr algn="ctr">
              <a:spcBef>
                <a:spcPts val="1300"/>
              </a:spcBef>
            </a:pPr>
            <a:r>
              <a:rPr lang="en-US" dirty="0">
                <a:solidFill>
                  <a:srgbClr val="C00000"/>
                </a:solidFill>
              </a:rPr>
              <a:t>Younger domains are more likely to bind iron, despite increasing scarcity after the GOE</a:t>
            </a:r>
          </a:p>
        </p:txBody>
      </p:sp>
      <p:pic>
        <p:nvPicPr>
          <p:cNvPr id="11" name="Graphic 10">
            <a:extLst>
              <a:ext uri="{FF2B5EF4-FFF2-40B4-BE49-F238E27FC236}">
                <a16:creationId xmlns:a16="http://schemas.microsoft.com/office/drawing/2014/main" id="{E9D90AB6-0E0B-170A-199C-00A453CDE660}"/>
              </a:ext>
            </a:extLst>
          </p:cNvPr>
          <p:cNvPicPr>
            <a:picLocks noChangeAspect="1"/>
          </p:cNvPicPr>
          <p:nvPr/>
        </p:nvPicPr>
        <p:blipFill>
          <a:blip>
            <a:extLst>
              <a:ext uri="{96DAC541-7B7A-43D3-8B79-37D633B846F1}">
                <asvg:svgBlip xmlns:asvg="http://schemas.microsoft.com/office/drawing/2016/SVG/main" r:embed="rId4"/>
              </a:ext>
            </a:extLst>
          </a:blip>
          <a:srcRect l="80711" t="41789" b="45175"/>
          <a:stretch>
            <a:fillRect/>
          </a:stretch>
        </p:blipFill>
        <p:spPr>
          <a:xfrm>
            <a:off x="856497" y="1372801"/>
            <a:ext cx="2046847" cy="1074225"/>
          </a:xfrm>
          <a:prstGeom prst="rect">
            <a:avLst/>
          </a:prstGeom>
        </p:spPr>
      </p:pic>
    </p:spTree>
    <p:extLst>
      <p:ext uri="{BB962C8B-B14F-4D97-AF65-F5344CB8AC3E}">
        <p14:creationId xmlns:p14="http://schemas.microsoft.com/office/powerpoint/2010/main" val="272716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BF9BDFD-8C27-D19A-F6F7-18D7D24E22AC}"/>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58E81D35-14CB-A348-4149-49F0ACB70EE5}"/>
              </a:ext>
            </a:extLst>
          </p:cNvPr>
          <p:cNvSpPr>
            <a:spLocks noGrp="1" noChangeArrowheads="1"/>
          </p:cNvSpPr>
          <p:nvPr>
            <p:ph type="ctrTitle"/>
          </p:nvPr>
        </p:nvSpPr>
        <p:spPr>
          <a:xfrm>
            <a:off x="943264" y="736315"/>
            <a:ext cx="7743536" cy="748146"/>
          </a:xfrm>
        </p:spPr>
        <p:txBody>
          <a:bodyPr/>
          <a:lstStyle/>
          <a:p>
            <a:r>
              <a:rPr lang="en-US" sz="3600" b="1" dirty="0">
                <a:solidFill>
                  <a:schemeClr val="accent4"/>
                </a:solidFill>
                <a:latin typeface="Calibri" panose="020F0502020204030204" pitchFamily="34" charset="0"/>
                <a:cs typeface="Calibri" panose="020F0502020204030204" pitchFamily="34" charset="0"/>
              </a:rPr>
              <a:t>Younger domains more likely to use iron via heme</a:t>
            </a:r>
            <a:br>
              <a:rPr lang="en-US" sz="3600" b="1" dirty="0">
                <a:solidFill>
                  <a:schemeClr val="accent4"/>
                </a:solidFill>
                <a:latin typeface="Calibri" panose="020F0502020204030204" pitchFamily="34" charset="0"/>
                <a:cs typeface="Calibri" panose="020F0502020204030204" pitchFamily="34" charset="0"/>
              </a:rPr>
            </a:br>
            <a:endParaRPr lang="en-US" sz="3600" b="1" dirty="0">
              <a:solidFill>
                <a:schemeClr val="accent4"/>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37671D2-0F14-861F-48AD-04DEB9DBD1D9}"/>
              </a:ext>
            </a:extLst>
          </p:cNvPr>
          <p:cNvSpPr>
            <a:spLocks noGrp="1"/>
          </p:cNvSpPr>
          <p:nvPr>
            <p:ph type="sldNum" sz="quarter" idx="12"/>
          </p:nvPr>
        </p:nvSpPr>
        <p:spPr/>
        <p:txBody>
          <a:bodyPr/>
          <a:lstStyle/>
          <a:p>
            <a:pPr>
              <a:defRPr/>
            </a:pPr>
            <a:r>
              <a:rPr lang="en-US" dirty="0"/>
              <a:t>10</a:t>
            </a:r>
          </a:p>
        </p:txBody>
      </p:sp>
      <p:pic>
        <p:nvPicPr>
          <p:cNvPr id="13314" name="Picture 2">
            <a:extLst>
              <a:ext uri="{FF2B5EF4-FFF2-40B4-BE49-F238E27FC236}">
                <a16:creationId xmlns:a16="http://schemas.microsoft.com/office/drawing/2014/main" id="{3718C17E-E265-A5D5-9D25-6D815D39A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9700"/>
            <a:ext cx="91440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a:extLst>
              <a:ext uri="{FF2B5EF4-FFF2-40B4-BE49-F238E27FC236}">
                <a16:creationId xmlns:a16="http://schemas.microsoft.com/office/drawing/2014/main" id="{C489C9BD-C056-4A06-F62A-2C35E54AA6C8}"/>
              </a:ext>
            </a:extLst>
          </p:cNvPr>
          <p:cNvPicPr>
            <a:picLocks noChangeAspect="1"/>
          </p:cNvPicPr>
          <p:nvPr/>
        </p:nvPicPr>
        <p:blipFill>
          <a:blip>
            <a:extLst>
              <a:ext uri="{96DAC541-7B7A-43D3-8B79-37D633B846F1}">
                <asvg:svgBlip xmlns:asvg="http://schemas.microsoft.com/office/drawing/2016/SVG/main" r:embed="rId4"/>
              </a:ext>
            </a:extLst>
          </a:blip>
          <a:srcRect l="80711" t="41789" b="45175"/>
          <a:stretch>
            <a:fillRect/>
          </a:stretch>
        </p:blipFill>
        <p:spPr>
          <a:xfrm>
            <a:off x="869197" y="1430486"/>
            <a:ext cx="2046847" cy="1074225"/>
          </a:xfrm>
          <a:prstGeom prst="rect">
            <a:avLst/>
          </a:prstGeom>
        </p:spPr>
      </p:pic>
      <p:sp>
        <p:nvSpPr>
          <p:cNvPr id="3" name="TextBox 2">
            <a:extLst>
              <a:ext uri="{FF2B5EF4-FFF2-40B4-BE49-F238E27FC236}">
                <a16:creationId xmlns:a16="http://schemas.microsoft.com/office/drawing/2014/main" id="{9DD85EB6-945C-EC89-9C4C-B68ECF9B88A3}"/>
              </a:ext>
            </a:extLst>
          </p:cNvPr>
          <p:cNvSpPr txBox="1"/>
          <p:nvPr/>
        </p:nvSpPr>
        <p:spPr>
          <a:xfrm>
            <a:off x="4153395" y="1302088"/>
            <a:ext cx="1467137" cy="461665"/>
          </a:xfrm>
          <a:prstGeom prst="rect">
            <a:avLst/>
          </a:prstGeom>
          <a:noFill/>
        </p:spPr>
        <p:txBody>
          <a:bodyPr wrap="square" rtlCol="0">
            <a:spAutoFit/>
          </a:bodyPr>
          <a:lstStyle/>
          <a:p>
            <a:pPr algn="ctr"/>
            <a:r>
              <a:rPr lang="en-US" sz="2400" dirty="0"/>
              <a:t>*</a:t>
            </a:r>
          </a:p>
        </p:txBody>
      </p:sp>
      <p:sp>
        <p:nvSpPr>
          <p:cNvPr id="5" name="Left Bracket 4">
            <a:extLst>
              <a:ext uri="{FF2B5EF4-FFF2-40B4-BE49-F238E27FC236}">
                <a16:creationId xmlns:a16="http://schemas.microsoft.com/office/drawing/2014/main" id="{73BFF137-D146-4A7F-87B6-94450531BBDD}"/>
              </a:ext>
            </a:extLst>
          </p:cNvPr>
          <p:cNvSpPr/>
          <p:nvPr/>
        </p:nvSpPr>
        <p:spPr>
          <a:xfrm rot="5400000">
            <a:off x="4747993" y="402135"/>
            <a:ext cx="199420" cy="255559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C86A19C1-CB0E-E452-42A2-1554608E3CD3}"/>
              </a:ext>
            </a:extLst>
          </p:cNvPr>
          <p:cNvSpPr/>
          <p:nvPr/>
        </p:nvSpPr>
        <p:spPr>
          <a:xfrm rot="5400000">
            <a:off x="7403324" y="1636707"/>
            <a:ext cx="204254" cy="23627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33E1A31-A46C-A8A3-CFB1-A8C84EB86E02}"/>
              </a:ext>
            </a:extLst>
          </p:cNvPr>
          <p:cNvSpPr txBox="1"/>
          <p:nvPr/>
        </p:nvSpPr>
        <p:spPr>
          <a:xfrm>
            <a:off x="6886431" y="2324002"/>
            <a:ext cx="1467137" cy="461665"/>
          </a:xfrm>
          <a:prstGeom prst="rect">
            <a:avLst/>
          </a:prstGeom>
          <a:noFill/>
        </p:spPr>
        <p:txBody>
          <a:bodyPr wrap="square" rtlCol="0">
            <a:spAutoFit/>
          </a:bodyPr>
          <a:lstStyle/>
          <a:p>
            <a:pPr algn="ctr"/>
            <a:r>
              <a:rPr lang="en-US" sz="2400" dirty="0"/>
              <a:t>*</a:t>
            </a:r>
          </a:p>
        </p:txBody>
      </p:sp>
    </p:spTree>
    <p:extLst>
      <p:ext uri="{BB962C8B-B14F-4D97-AF65-F5344CB8AC3E}">
        <p14:creationId xmlns:p14="http://schemas.microsoft.com/office/powerpoint/2010/main" val="238201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E5A667-FBA1-557B-2184-CDAA1C9C3743}"/>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98C82FC2-9C7D-62DC-887D-1A1844AF5C30}"/>
              </a:ext>
            </a:extLst>
          </p:cNvPr>
          <p:cNvSpPr>
            <a:spLocks noGrp="1" noChangeArrowheads="1"/>
          </p:cNvSpPr>
          <p:nvPr>
            <p:ph type="ctrTitle"/>
          </p:nvPr>
        </p:nvSpPr>
        <p:spPr>
          <a:xfrm>
            <a:off x="419100" y="381000"/>
            <a:ext cx="8305799" cy="990600"/>
          </a:xfrm>
        </p:spPr>
        <p:txBody>
          <a:bodyPr/>
          <a:lstStyle/>
          <a:p>
            <a:br>
              <a:rPr lang="en-US" sz="3200" b="1">
                <a:solidFill>
                  <a:schemeClr val="accent4"/>
                </a:solidFill>
                <a:latin typeface="Calibri" panose="020F0502020204030204" pitchFamily="34" charset="0"/>
                <a:cs typeface="Calibri" panose="020F0502020204030204" pitchFamily="34" charset="0"/>
              </a:rPr>
            </a:br>
            <a:endParaRPr lang="en-US" sz="3200" b="1">
              <a:solidFill>
                <a:schemeClr val="accent4"/>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0FAB2F29-3660-4F46-2F29-CEC00FD53D04}"/>
              </a:ext>
            </a:extLst>
          </p:cNvPr>
          <p:cNvSpPr txBox="1">
            <a:spLocks noChangeArrowheads="1"/>
          </p:cNvSpPr>
          <p:nvPr/>
        </p:nvSpPr>
        <p:spPr bwMode="auto">
          <a:xfrm>
            <a:off x="439153" y="152400"/>
            <a:ext cx="830579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800" b="1" kern="0" dirty="0">
                <a:solidFill>
                  <a:schemeClr val="accent4"/>
                </a:solidFill>
                <a:latin typeface="Calibri" panose="020F0502020204030204" pitchFamily="34" charset="0"/>
                <a:cs typeface="Calibri" panose="020F0502020204030204" pitchFamily="34" charset="0"/>
              </a:rPr>
              <a:t>Conclusions</a:t>
            </a:r>
          </a:p>
        </p:txBody>
      </p:sp>
      <p:sp>
        <p:nvSpPr>
          <p:cNvPr id="6" name="Slide Number Placeholder 5">
            <a:extLst>
              <a:ext uri="{FF2B5EF4-FFF2-40B4-BE49-F238E27FC236}">
                <a16:creationId xmlns:a16="http://schemas.microsoft.com/office/drawing/2014/main" id="{B589AA24-8A26-9435-8B1F-3FEAD1E46967}"/>
              </a:ext>
            </a:extLst>
          </p:cNvPr>
          <p:cNvSpPr>
            <a:spLocks noGrp="1"/>
          </p:cNvSpPr>
          <p:nvPr>
            <p:ph type="sldNum" sz="quarter" idx="12"/>
          </p:nvPr>
        </p:nvSpPr>
        <p:spPr/>
        <p:txBody>
          <a:bodyPr/>
          <a:lstStyle/>
          <a:p>
            <a:pPr>
              <a:defRPr/>
            </a:pPr>
            <a:r>
              <a:rPr lang="en-US" dirty="0"/>
              <a:t>14</a:t>
            </a:r>
          </a:p>
        </p:txBody>
      </p:sp>
      <p:sp>
        <p:nvSpPr>
          <p:cNvPr id="4" name="TextBox 3">
            <a:extLst>
              <a:ext uri="{FF2B5EF4-FFF2-40B4-BE49-F238E27FC236}">
                <a16:creationId xmlns:a16="http://schemas.microsoft.com/office/drawing/2014/main" id="{2085D9C4-8405-C97E-10A3-64359E3D1AC3}"/>
              </a:ext>
            </a:extLst>
          </p:cNvPr>
          <p:cNvSpPr txBox="1"/>
          <p:nvPr/>
        </p:nvSpPr>
        <p:spPr>
          <a:xfrm>
            <a:off x="689707" y="1371600"/>
            <a:ext cx="7804689" cy="4285789"/>
          </a:xfrm>
          <a:prstGeom prst="rect">
            <a:avLst/>
          </a:prstGeom>
          <a:noFill/>
        </p:spPr>
        <p:txBody>
          <a:bodyPr wrap="square">
            <a:spAutoFit/>
          </a:bodyPr>
          <a:lstStyle/>
          <a:p>
            <a:pPr marL="285750" indent="-285750">
              <a:spcBef>
                <a:spcPts val="1300"/>
              </a:spcBef>
              <a:buFont typeface="Arial" panose="020B0604020202020204" pitchFamily="34" charset="0"/>
              <a:buChar char="•"/>
            </a:pPr>
            <a:r>
              <a:rPr lang="en-US" sz="2400" dirty="0"/>
              <a:t>Metal usage trends:</a:t>
            </a:r>
          </a:p>
          <a:p>
            <a:pPr marL="742950" lvl="1" indent="-285750">
              <a:spcBef>
                <a:spcPts val="1300"/>
              </a:spcBef>
              <a:buFont typeface="Arial" panose="020B0604020202020204" pitchFamily="34" charset="0"/>
              <a:buChar char="•"/>
            </a:pPr>
            <a:r>
              <a:rPr lang="en-US" sz="2400" dirty="0"/>
              <a:t>Ancient domains are more likely to bind manganese and cobalt, fitting the supply hypothesis</a:t>
            </a:r>
          </a:p>
          <a:p>
            <a:pPr marL="742950" lvl="1" indent="-285750">
              <a:spcBef>
                <a:spcPts val="1300"/>
              </a:spcBef>
              <a:buFont typeface="Arial" panose="020B0604020202020204" pitchFamily="34" charset="0"/>
              <a:buChar char="•"/>
            </a:pPr>
            <a:r>
              <a:rPr lang="en-US" sz="2400" dirty="0"/>
              <a:t>Younger domains are more likely to bind iron, via heme, despite its scarcity following the great oxygenation event — underscoring the functional importance of iron</a:t>
            </a:r>
          </a:p>
          <a:p>
            <a:pPr marL="285750" indent="-285750">
              <a:spcBef>
                <a:spcPts val="1300"/>
              </a:spcBef>
              <a:buFont typeface="Arial" panose="020B0604020202020204" pitchFamily="34" charset="0"/>
              <a:buChar char="•"/>
            </a:pPr>
            <a:r>
              <a:rPr lang="en-US" sz="2400" dirty="0"/>
              <a:t>Ongoing work focuses on inferring the ancestral state of domains that bind multiple metals</a:t>
            </a:r>
          </a:p>
        </p:txBody>
      </p:sp>
    </p:spTree>
    <p:extLst>
      <p:ext uri="{BB962C8B-B14F-4D97-AF65-F5344CB8AC3E}">
        <p14:creationId xmlns:p14="http://schemas.microsoft.com/office/powerpoint/2010/main" val="399812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65644DD-EC71-37CD-F5EA-7AF40E754097}"/>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A64C6710-63AC-4CAE-9949-D4F9C526D7E4}"/>
              </a:ext>
            </a:extLst>
          </p:cNvPr>
          <p:cNvSpPr>
            <a:spLocks noGrp="1" noChangeArrowheads="1"/>
          </p:cNvSpPr>
          <p:nvPr>
            <p:ph type="ctrTitle"/>
          </p:nvPr>
        </p:nvSpPr>
        <p:spPr>
          <a:xfrm>
            <a:off x="419100" y="381000"/>
            <a:ext cx="8305799" cy="990600"/>
          </a:xfrm>
        </p:spPr>
        <p:txBody>
          <a:bodyPr/>
          <a:lstStyle/>
          <a:p>
            <a:br>
              <a:rPr lang="en-US" sz="3200" b="1">
                <a:solidFill>
                  <a:schemeClr val="accent4"/>
                </a:solidFill>
                <a:latin typeface="Calibri" panose="020F0502020204030204" pitchFamily="34" charset="0"/>
                <a:cs typeface="Calibri" panose="020F0502020204030204" pitchFamily="34" charset="0"/>
              </a:rPr>
            </a:br>
            <a:endParaRPr lang="en-US" sz="3200" b="1">
              <a:solidFill>
                <a:schemeClr val="accent4"/>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3015F686-D1A4-B9B2-20AF-D5ED9A978547}"/>
              </a:ext>
            </a:extLst>
          </p:cNvPr>
          <p:cNvSpPr txBox="1">
            <a:spLocks noChangeArrowheads="1"/>
          </p:cNvSpPr>
          <p:nvPr/>
        </p:nvSpPr>
        <p:spPr bwMode="auto">
          <a:xfrm>
            <a:off x="419100" y="187769"/>
            <a:ext cx="830579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800" b="1" kern="0" dirty="0">
                <a:solidFill>
                  <a:schemeClr val="accent4"/>
                </a:solidFill>
                <a:latin typeface="Calibri" panose="020F0502020204030204" pitchFamily="34" charset="0"/>
                <a:cs typeface="Calibri" panose="020F0502020204030204" pitchFamily="34" charset="0"/>
              </a:rPr>
              <a:t>Acknowledgements</a:t>
            </a:r>
            <a:endParaRPr lang="en-US" sz="6600" b="1" kern="0" dirty="0">
              <a:solidFill>
                <a:schemeClr val="accent4"/>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52E7E73-0FA7-5783-0AF9-33B1B922A8BB}"/>
              </a:ext>
            </a:extLst>
          </p:cNvPr>
          <p:cNvGrpSpPr/>
          <p:nvPr/>
        </p:nvGrpSpPr>
        <p:grpSpPr>
          <a:xfrm>
            <a:off x="1617377" y="1564831"/>
            <a:ext cx="5909243" cy="3262014"/>
            <a:chOff x="1231786" y="1678299"/>
            <a:chExt cx="6808001" cy="3758146"/>
          </a:xfrm>
        </p:grpSpPr>
        <p:pic>
          <p:nvPicPr>
            <p:cNvPr id="3074" name="Picture 2" descr="Joanna Masel Profile — The Rhodes Project">
              <a:extLst>
                <a:ext uri="{FF2B5EF4-FFF2-40B4-BE49-F238E27FC236}">
                  <a16:creationId xmlns:a16="http://schemas.microsoft.com/office/drawing/2014/main" id="{F16BB3C9-BC3B-9714-9529-AFACD08E3F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6298" y="1678299"/>
              <a:ext cx="1836549" cy="27548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awsan Wehbi | Genetics Graduate Interdisciplinary Program (GIDP)">
              <a:extLst>
                <a:ext uri="{FF2B5EF4-FFF2-40B4-BE49-F238E27FC236}">
                  <a16:creationId xmlns:a16="http://schemas.microsoft.com/office/drawing/2014/main" id="{6E6ACDF6-B286-5260-3E6F-EB19BD58C2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882" y="1678299"/>
              <a:ext cx="1550864" cy="27548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hoto">
              <a:extLst>
                <a:ext uri="{FF2B5EF4-FFF2-40B4-BE49-F238E27FC236}">
                  <a16:creationId xmlns:a16="http://schemas.microsoft.com/office/drawing/2014/main" id="{7CD45262-8832-64FC-BB90-7CF072003A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9399" y="1765196"/>
              <a:ext cx="2120388" cy="25810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AC7BBF-26F2-5D9C-FC02-5AB67F382ED9}"/>
                </a:ext>
              </a:extLst>
            </p:cNvPr>
            <p:cNvSpPr txBox="1"/>
            <p:nvPr/>
          </p:nvSpPr>
          <p:spPr>
            <a:xfrm>
              <a:off x="1231786" y="4513115"/>
              <a:ext cx="1542347" cy="923330"/>
            </a:xfrm>
            <a:prstGeom prst="rect">
              <a:avLst/>
            </a:prstGeom>
            <a:noFill/>
          </p:spPr>
          <p:txBody>
            <a:bodyPr wrap="square">
              <a:spAutoFit/>
            </a:bodyPr>
            <a:lstStyle/>
            <a:p>
              <a:pPr algn="ctr"/>
              <a:r>
                <a:rPr lang="en-US" dirty="0"/>
                <a:t>Sawsan </a:t>
              </a:r>
            </a:p>
            <a:p>
              <a:pPr algn="ctr"/>
              <a:r>
                <a:rPr lang="en-US" dirty="0"/>
                <a:t>Wehbi</a:t>
              </a:r>
            </a:p>
            <a:p>
              <a:endParaRPr lang="en-US" dirty="0"/>
            </a:p>
          </p:txBody>
        </p:sp>
        <p:sp>
          <p:nvSpPr>
            <p:cNvPr id="6" name="TextBox 5">
              <a:extLst>
                <a:ext uri="{FF2B5EF4-FFF2-40B4-BE49-F238E27FC236}">
                  <a16:creationId xmlns:a16="http://schemas.microsoft.com/office/drawing/2014/main" id="{01989A9E-8219-B187-ECDC-B34774C1CE0F}"/>
                </a:ext>
              </a:extLst>
            </p:cNvPr>
            <p:cNvSpPr txBox="1"/>
            <p:nvPr/>
          </p:nvSpPr>
          <p:spPr>
            <a:xfrm>
              <a:off x="3633398" y="4513115"/>
              <a:ext cx="1542347" cy="923330"/>
            </a:xfrm>
            <a:prstGeom prst="rect">
              <a:avLst/>
            </a:prstGeom>
            <a:noFill/>
          </p:spPr>
          <p:txBody>
            <a:bodyPr wrap="square">
              <a:spAutoFit/>
            </a:bodyPr>
            <a:lstStyle/>
            <a:p>
              <a:pPr algn="ctr"/>
              <a:r>
                <a:rPr lang="en-US" dirty="0"/>
                <a:t>Joanna Masel</a:t>
              </a:r>
            </a:p>
            <a:p>
              <a:endParaRPr lang="en-US" dirty="0"/>
            </a:p>
          </p:txBody>
        </p:sp>
        <p:sp>
          <p:nvSpPr>
            <p:cNvPr id="7" name="TextBox 6">
              <a:extLst>
                <a:ext uri="{FF2B5EF4-FFF2-40B4-BE49-F238E27FC236}">
                  <a16:creationId xmlns:a16="http://schemas.microsoft.com/office/drawing/2014/main" id="{AF6AE60D-C495-6DAC-8A69-E13773BD9107}"/>
                </a:ext>
              </a:extLst>
            </p:cNvPr>
            <p:cNvSpPr txBox="1"/>
            <p:nvPr/>
          </p:nvSpPr>
          <p:spPr>
            <a:xfrm>
              <a:off x="6208419" y="4513115"/>
              <a:ext cx="1542347" cy="923330"/>
            </a:xfrm>
            <a:prstGeom prst="rect">
              <a:avLst/>
            </a:prstGeom>
            <a:noFill/>
          </p:spPr>
          <p:txBody>
            <a:bodyPr wrap="square">
              <a:spAutoFit/>
            </a:bodyPr>
            <a:lstStyle/>
            <a:p>
              <a:pPr algn="ctr"/>
              <a:r>
                <a:rPr lang="en-US" dirty="0"/>
                <a:t>Andrew Wheeler</a:t>
              </a:r>
            </a:p>
            <a:p>
              <a:endParaRPr lang="en-US" dirty="0"/>
            </a:p>
          </p:txBody>
        </p:sp>
      </p:grpSp>
      <p:pic>
        <p:nvPicPr>
          <p:cNvPr id="9" name="Picture 8" descr="Arizona Space Grant Consortium Logo Repository | Arizona Space Grant  Consortium">
            <a:extLst>
              <a:ext uri="{FF2B5EF4-FFF2-40B4-BE49-F238E27FC236}">
                <a16:creationId xmlns:a16="http://schemas.microsoft.com/office/drawing/2014/main" id="{155E1DEF-8657-71B0-7BC6-791452E7A9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6111" y="5035712"/>
            <a:ext cx="722042" cy="11191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SF Policy on Brand Standards - Policies | NSF - National Science Foundation">
            <a:extLst>
              <a:ext uri="{FF2B5EF4-FFF2-40B4-BE49-F238E27FC236}">
                <a16:creationId xmlns:a16="http://schemas.microsoft.com/office/drawing/2014/main" id="{3932BAA2-D721-C269-6F99-48BAFC3C15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8760" y="4896276"/>
            <a:ext cx="2090443" cy="13546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UA logo">
            <a:extLst>
              <a:ext uri="{FF2B5EF4-FFF2-40B4-BE49-F238E27FC236}">
                <a16:creationId xmlns:a16="http://schemas.microsoft.com/office/drawing/2014/main" id="{4C88358D-B252-7C0D-3246-5D7B4D1599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5688" y="5035712"/>
            <a:ext cx="1208163" cy="111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83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6689BA-1CEE-AC40-B735-0DF43D29AEF1}"/>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04586AC2-76D9-BA33-387B-D83E00D9D62B}"/>
              </a:ext>
            </a:extLst>
          </p:cNvPr>
          <p:cNvSpPr>
            <a:spLocks noGrp="1" noChangeArrowheads="1"/>
          </p:cNvSpPr>
          <p:nvPr>
            <p:ph type="ctrTitle"/>
          </p:nvPr>
        </p:nvSpPr>
        <p:spPr>
          <a:xfrm>
            <a:off x="419100" y="381000"/>
            <a:ext cx="8305799" cy="990600"/>
          </a:xfrm>
        </p:spPr>
        <p:txBody>
          <a:bodyPr/>
          <a:lstStyle/>
          <a:p>
            <a:br>
              <a:rPr lang="en-US" sz="3200" b="1">
                <a:solidFill>
                  <a:schemeClr val="accent4"/>
                </a:solidFill>
                <a:latin typeface="Calibri" panose="020F0502020204030204" pitchFamily="34" charset="0"/>
                <a:cs typeface="Calibri" panose="020F0502020204030204" pitchFamily="34" charset="0"/>
              </a:rPr>
            </a:br>
            <a:endParaRPr lang="en-US" sz="3200" b="1">
              <a:solidFill>
                <a:schemeClr val="accent4"/>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8D4261E7-2437-1C41-C4FA-82629110B645}"/>
              </a:ext>
            </a:extLst>
          </p:cNvPr>
          <p:cNvSpPr txBox="1">
            <a:spLocks noChangeArrowheads="1"/>
          </p:cNvSpPr>
          <p:nvPr/>
        </p:nvSpPr>
        <p:spPr bwMode="auto">
          <a:xfrm>
            <a:off x="419099" y="2933700"/>
            <a:ext cx="830579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chemeClr val="accent4"/>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57216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8E0FB2-8A64-A386-AC26-4DD65CECCEE3}"/>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E24667DB-4F79-6ED3-7A0C-7427DE7A0877}"/>
              </a:ext>
            </a:extLst>
          </p:cNvPr>
          <p:cNvSpPr>
            <a:spLocks noGrp="1" noChangeArrowheads="1"/>
          </p:cNvSpPr>
          <p:nvPr>
            <p:ph type="ctrTitle"/>
          </p:nvPr>
        </p:nvSpPr>
        <p:spPr>
          <a:xfrm>
            <a:off x="2597223" y="180207"/>
            <a:ext cx="3949553" cy="990600"/>
          </a:xfrm>
        </p:spPr>
        <p:txBody>
          <a:bodyPr/>
          <a:lstStyle/>
          <a:p>
            <a:pPr eaLnBrk="1" hangingPunct="1"/>
            <a:r>
              <a:rPr lang="en-US" b="1" dirty="0">
                <a:latin typeface="Calibri" panose="020F0502020204030204" pitchFamily="34" charset="0"/>
                <a:cs typeface="Calibri" panose="020F0502020204030204" pitchFamily="34" charset="0"/>
              </a:rPr>
              <a:t>Metalloproteins</a:t>
            </a:r>
          </a:p>
        </p:txBody>
      </p:sp>
      <p:sp>
        <p:nvSpPr>
          <p:cNvPr id="27" name="TextBox 26">
            <a:extLst>
              <a:ext uri="{FF2B5EF4-FFF2-40B4-BE49-F238E27FC236}">
                <a16:creationId xmlns:a16="http://schemas.microsoft.com/office/drawing/2014/main" id="{1F2CBE8E-445F-8359-8A50-79DE0F67DA8D}"/>
              </a:ext>
            </a:extLst>
          </p:cNvPr>
          <p:cNvSpPr txBox="1"/>
          <p:nvPr/>
        </p:nvSpPr>
        <p:spPr>
          <a:xfrm>
            <a:off x="3987422" y="1102341"/>
            <a:ext cx="4742400" cy="5393784"/>
          </a:xfrm>
          <a:prstGeom prst="rect">
            <a:avLst/>
          </a:prstGeom>
          <a:noFill/>
        </p:spPr>
        <p:txBody>
          <a:bodyPr wrap="square">
            <a:spAutoFit/>
          </a:bodyPr>
          <a:lstStyle/>
          <a:p>
            <a:pPr marL="285750" indent="-285750">
              <a:spcBef>
                <a:spcPts val="1300"/>
              </a:spcBef>
              <a:buFont typeface="Arial" panose="020B0604020202020204" pitchFamily="34" charset="0"/>
              <a:buChar char="•"/>
            </a:pPr>
            <a:r>
              <a:rPr lang="en-US" sz="2400" dirty="0"/>
              <a:t>Many proteins bind transition metals (Fe, Mn, Co, Ni, Cu, Zn)</a:t>
            </a:r>
          </a:p>
          <a:p>
            <a:pPr marL="742950" lvl="1" indent="-285750">
              <a:spcBef>
                <a:spcPts val="1300"/>
              </a:spcBef>
              <a:buFont typeface="Arial" panose="020B0604020202020204" pitchFamily="34" charset="0"/>
              <a:buChar char="•"/>
            </a:pPr>
            <a:r>
              <a:rPr lang="en-US" sz="2400" dirty="0"/>
              <a:t>Useful in facilitating biological reactions by transferring electrons</a:t>
            </a:r>
          </a:p>
          <a:p>
            <a:pPr marL="285750" indent="-285750">
              <a:spcBef>
                <a:spcPts val="1300"/>
              </a:spcBef>
              <a:buFont typeface="Arial" panose="020B0604020202020204" pitchFamily="34" charset="0"/>
              <a:buChar char="•"/>
            </a:pPr>
            <a:r>
              <a:rPr lang="en-US" sz="2400" dirty="0"/>
              <a:t>Many metalloproteins are ancient, dating back to the Last Universal Common Ancestor (LUCA)</a:t>
            </a:r>
          </a:p>
          <a:p>
            <a:pPr marL="742950" lvl="1" indent="-285750">
              <a:spcBef>
                <a:spcPts val="1300"/>
              </a:spcBef>
              <a:buFont typeface="Arial" panose="020B0604020202020204" pitchFamily="34" charset="0"/>
              <a:buChar char="•"/>
            </a:pPr>
            <a:r>
              <a:rPr lang="en-US" sz="2400" b="1" dirty="0"/>
              <a:t>LUCA:</a:t>
            </a:r>
            <a:r>
              <a:rPr lang="en-US" sz="2400" dirty="0"/>
              <a:t> Community of organisms from which all life on Earth is believed to have been descended from</a:t>
            </a:r>
            <a:endParaRPr lang="en-US" sz="2400" b="1" dirty="0"/>
          </a:p>
        </p:txBody>
      </p:sp>
      <p:sp>
        <p:nvSpPr>
          <p:cNvPr id="31" name="TextBox 30">
            <a:extLst>
              <a:ext uri="{FF2B5EF4-FFF2-40B4-BE49-F238E27FC236}">
                <a16:creationId xmlns:a16="http://schemas.microsoft.com/office/drawing/2014/main" id="{8B450F60-5CE1-6D51-4510-56F1CEEE64D3}"/>
              </a:ext>
            </a:extLst>
          </p:cNvPr>
          <p:cNvSpPr txBox="1"/>
          <p:nvPr/>
        </p:nvSpPr>
        <p:spPr>
          <a:xfrm>
            <a:off x="800215" y="5123389"/>
            <a:ext cx="3080752" cy="923330"/>
          </a:xfrm>
          <a:prstGeom prst="rect">
            <a:avLst/>
          </a:prstGeom>
          <a:noFill/>
        </p:spPr>
        <p:txBody>
          <a:bodyPr wrap="square" rtlCol="0">
            <a:spAutoFit/>
          </a:bodyPr>
          <a:lstStyle/>
          <a:p>
            <a:pPr algn="ctr"/>
            <a:r>
              <a:rPr lang="en-US" dirty="0"/>
              <a:t>Heme group bound to cytochrome protein, important for making ATP</a:t>
            </a:r>
          </a:p>
        </p:txBody>
      </p:sp>
      <p:grpSp>
        <p:nvGrpSpPr>
          <p:cNvPr id="6" name="Group 5">
            <a:extLst>
              <a:ext uri="{FF2B5EF4-FFF2-40B4-BE49-F238E27FC236}">
                <a16:creationId xmlns:a16="http://schemas.microsoft.com/office/drawing/2014/main" id="{6333A0C5-495B-A266-A740-6D34E74ABCDF}"/>
              </a:ext>
            </a:extLst>
          </p:cNvPr>
          <p:cNvGrpSpPr/>
          <p:nvPr/>
        </p:nvGrpSpPr>
        <p:grpSpPr>
          <a:xfrm>
            <a:off x="318852" y="1224262"/>
            <a:ext cx="3806373" cy="3779870"/>
            <a:chOff x="10240218" y="5443898"/>
            <a:chExt cx="4967066" cy="4841362"/>
          </a:xfrm>
        </p:grpSpPr>
        <p:pic>
          <p:nvPicPr>
            <p:cNvPr id="3" name="Picture 2" descr="undefined">
              <a:extLst>
                <a:ext uri="{FF2B5EF4-FFF2-40B4-BE49-F238E27FC236}">
                  <a16:creationId xmlns:a16="http://schemas.microsoft.com/office/drawing/2014/main" id="{F82158E2-EA55-3133-2438-6455CAA506A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750" b="97875" l="8125" r="95438">
                          <a14:foregroundMark x1="49938" y1="93313" x2="49938" y2="93313"/>
                          <a14:foregroundMark x1="50000" y1="93875" x2="50000" y2="93875"/>
                          <a14:foregroundMark x1="55813" y1="97875" x2="55813" y2="97875"/>
                          <a14:foregroundMark x1="88500" y1="67688" x2="88500" y2="67688"/>
                          <a14:foregroundMark x1="95438" y1="77813" x2="95438" y2="77813"/>
                          <a14:foregroundMark x1="8125" y1="47813" x2="8125" y2="47813"/>
                          <a14:foregroundMark x1="58813" y1="7875" x2="58813" y2="7875"/>
                          <a14:foregroundMark x1="60188" y1="3750" x2="60188" y2="3750"/>
                        </a14:backgroundRemoval>
                      </a14:imgEffect>
                    </a14:imgLayer>
                  </a14:imgProps>
                </a:ext>
                <a:ext uri="{28A0092B-C50C-407E-A947-70E740481C1C}">
                  <a14:useLocalDpi xmlns:a14="http://schemas.microsoft.com/office/drawing/2010/main" val="0"/>
                </a:ext>
              </a:extLst>
            </a:blip>
            <a:srcRect l="-2321" t="1" b="-4977"/>
            <a:stretch>
              <a:fillRect/>
            </a:stretch>
          </p:blipFill>
          <p:spPr bwMode="auto">
            <a:xfrm rot="6286180">
              <a:off x="10303070" y="5381046"/>
              <a:ext cx="4841362" cy="4967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13905CB-A603-0FD7-D66B-25A4ABF5BA73}"/>
                </a:ext>
              </a:extLst>
            </p:cNvPr>
            <p:cNvSpPr/>
            <p:nvPr/>
          </p:nvSpPr>
          <p:spPr>
            <a:xfrm>
              <a:off x="11636196" y="6576871"/>
              <a:ext cx="2178154" cy="2186707"/>
            </a:xfrm>
            <a:prstGeom prst="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872B6BA4-996E-2123-C6AA-717AD7070E9C}"/>
              </a:ext>
            </a:extLst>
          </p:cNvPr>
          <p:cNvCxnSpPr>
            <a:cxnSpLocks/>
          </p:cNvCxnSpPr>
          <p:nvPr/>
        </p:nvCxnSpPr>
        <p:spPr>
          <a:xfrm>
            <a:off x="2210937" y="3816086"/>
            <a:ext cx="259308" cy="1307303"/>
          </a:xfrm>
          <a:prstGeom prst="line">
            <a:avLst/>
          </a:prstGeom>
          <a:ln w="57150">
            <a:solidFill>
              <a:srgbClr val="7030A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53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A75AABE-AAA9-502A-B78E-4FE5DAFC2B94}"/>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733FDA49-D408-F254-1ABE-05F82FAD1AFE}"/>
              </a:ext>
            </a:extLst>
          </p:cNvPr>
          <p:cNvGrpSpPr/>
          <p:nvPr/>
        </p:nvGrpSpPr>
        <p:grpSpPr>
          <a:xfrm>
            <a:off x="4715664" y="2712119"/>
            <a:ext cx="3219740" cy="3526834"/>
            <a:chOff x="5233824" y="3101434"/>
            <a:chExt cx="2663465" cy="2917502"/>
          </a:xfrm>
        </p:grpSpPr>
        <p:pic>
          <p:nvPicPr>
            <p:cNvPr id="14" name="Picture 13" descr="A diagram of different colored rectangles&#10;&#10;AI-generated content may be incorrect.">
              <a:extLst>
                <a:ext uri="{FF2B5EF4-FFF2-40B4-BE49-F238E27FC236}">
                  <a16:creationId xmlns:a16="http://schemas.microsoft.com/office/drawing/2014/main" id="{37ED11F1-AE34-4EB5-7E5D-55917C120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824" y="3101434"/>
              <a:ext cx="2663465" cy="2814486"/>
            </a:xfrm>
            <a:prstGeom prst="rect">
              <a:avLst/>
            </a:prstGeom>
          </p:spPr>
        </p:pic>
        <p:sp>
          <p:nvSpPr>
            <p:cNvPr id="18" name="TextBox 17">
              <a:extLst>
                <a:ext uri="{FF2B5EF4-FFF2-40B4-BE49-F238E27FC236}">
                  <a16:creationId xmlns:a16="http://schemas.microsoft.com/office/drawing/2014/main" id="{653D0E4D-9555-2FD8-186E-BD7212F5B24F}"/>
                </a:ext>
              </a:extLst>
            </p:cNvPr>
            <p:cNvSpPr txBox="1"/>
            <p:nvPr/>
          </p:nvSpPr>
          <p:spPr>
            <a:xfrm>
              <a:off x="5964701" y="5713414"/>
              <a:ext cx="1309078" cy="305522"/>
            </a:xfrm>
            <a:prstGeom prst="rect">
              <a:avLst/>
            </a:prstGeom>
            <a:noFill/>
          </p:spPr>
          <p:txBody>
            <a:bodyPr wrap="none" rtlCol="0">
              <a:spAutoFit/>
            </a:bodyPr>
            <a:lstStyle/>
            <a:p>
              <a:pPr algn="ctr"/>
              <a:r>
                <a:rPr lang="en-US" b="1" dirty="0"/>
                <a:t>Gene Fusion</a:t>
              </a:r>
            </a:p>
          </p:txBody>
        </p:sp>
        <p:sp>
          <p:nvSpPr>
            <p:cNvPr id="24" name="TextBox 23">
              <a:extLst>
                <a:ext uri="{FF2B5EF4-FFF2-40B4-BE49-F238E27FC236}">
                  <a16:creationId xmlns:a16="http://schemas.microsoft.com/office/drawing/2014/main" id="{57AC48F5-7C50-D631-CC8B-7E425AEBE4E8}"/>
                </a:ext>
              </a:extLst>
            </p:cNvPr>
            <p:cNvSpPr txBox="1"/>
            <p:nvPr/>
          </p:nvSpPr>
          <p:spPr>
            <a:xfrm>
              <a:off x="5610914" y="3145638"/>
              <a:ext cx="857927" cy="338554"/>
            </a:xfrm>
            <a:prstGeom prst="rect">
              <a:avLst/>
            </a:prstGeom>
            <a:noFill/>
          </p:spPr>
          <p:txBody>
            <a:bodyPr wrap="none" rtlCol="0">
              <a:spAutoFit/>
            </a:bodyPr>
            <a:lstStyle/>
            <a:p>
              <a:r>
                <a:rPr lang="en-US" sz="1600" dirty="0"/>
                <a:t>Gene 1</a:t>
              </a:r>
            </a:p>
          </p:txBody>
        </p:sp>
        <p:sp>
          <p:nvSpPr>
            <p:cNvPr id="26" name="TextBox 25">
              <a:extLst>
                <a:ext uri="{FF2B5EF4-FFF2-40B4-BE49-F238E27FC236}">
                  <a16:creationId xmlns:a16="http://schemas.microsoft.com/office/drawing/2014/main" id="{5AB61546-CC43-F8DA-5CF7-7480AD901DA8}"/>
                </a:ext>
              </a:extLst>
            </p:cNvPr>
            <p:cNvSpPr txBox="1"/>
            <p:nvPr/>
          </p:nvSpPr>
          <p:spPr>
            <a:xfrm>
              <a:off x="6774430" y="3169543"/>
              <a:ext cx="857927" cy="338554"/>
            </a:xfrm>
            <a:prstGeom prst="rect">
              <a:avLst/>
            </a:prstGeom>
            <a:noFill/>
          </p:spPr>
          <p:txBody>
            <a:bodyPr wrap="none" rtlCol="0">
              <a:spAutoFit/>
            </a:bodyPr>
            <a:lstStyle/>
            <a:p>
              <a:r>
                <a:rPr lang="en-US" sz="1600" dirty="0"/>
                <a:t>Gene 2</a:t>
              </a:r>
            </a:p>
          </p:txBody>
        </p:sp>
        <p:sp>
          <p:nvSpPr>
            <p:cNvPr id="27" name="TextBox 26">
              <a:extLst>
                <a:ext uri="{FF2B5EF4-FFF2-40B4-BE49-F238E27FC236}">
                  <a16:creationId xmlns:a16="http://schemas.microsoft.com/office/drawing/2014/main" id="{E5191319-9322-0985-52EC-502260D450FC}"/>
                </a:ext>
              </a:extLst>
            </p:cNvPr>
            <p:cNvSpPr txBox="1"/>
            <p:nvPr/>
          </p:nvSpPr>
          <p:spPr>
            <a:xfrm>
              <a:off x="6619240" y="4914229"/>
              <a:ext cx="1106393" cy="338554"/>
            </a:xfrm>
            <a:prstGeom prst="rect">
              <a:avLst/>
            </a:prstGeom>
            <a:noFill/>
          </p:spPr>
          <p:txBody>
            <a:bodyPr wrap="none" rtlCol="0">
              <a:spAutoFit/>
            </a:bodyPr>
            <a:lstStyle/>
            <a:p>
              <a:r>
                <a:rPr lang="en-US" sz="1600" dirty="0"/>
                <a:t>New gene</a:t>
              </a:r>
            </a:p>
          </p:txBody>
        </p:sp>
      </p:grpSp>
      <p:grpSp>
        <p:nvGrpSpPr>
          <p:cNvPr id="28" name="Group 27">
            <a:extLst>
              <a:ext uri="{FF2B5EF4-FFF2-40B4-BE49-F238E27FC236}">
                <a16:creationId xmlns:a16="http://schemas.microsoft.com/office/drawing/2014/main" id="{D9714BA8-E6B0-217B-B39C-9BF5E36D4114}"/>
              </a:ext>
            </a:extLst>
          </p:cNvPr>
          <p:cNvGrpSpPr/>
          <p:nvPr/>
        </p:nvGrpSpPr>
        <p:grpSpPr>
          <a:xfrm>
            <a:off x="1088545" y="2703406"/>
            <a:ext cx="3656810" cy="3535485"/>
            <a:chOff x="1271425" y="3101434"/>
            <a:chExt cx="3030553" cy="2930006"/>
          </a:xfrm>
        </p:grpSpPr>
        <p:pic>
          <p:nvPicPr>
            <p:cNvPr id="9" name="Picture 8" descr="A diagram of a diagram&#10;&#10;AI-generated content may be incorrect.">
              <a:extLst>
                <a:ext uri="{FF2B5EF4-FFF2-40B4-BE49-F238E27FC236}">
                  <a16:creationId xmlns:a16="http://schemas.microsoft.com/office/drawing/2014/main" id="{E41D0120-A264-B266-78A0-08A40FFF02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425" y="3101434"/>
              <a:ext cx="2663466" cy="2731759"/>
            </a:xfrm>
            <a:prstGeom prst="rect">
              <a:avLst/>
            </a:prstGeom>
          </p:spPr>
        </p:pic>
        <p:sp>
          <p:nvSpPr>
            <p:cNvPr id="16" name="TextBox 15">
              <a:extLst>
                <a:ext uri="{FF2B5EF4-FFF2-40B4-BE49-F238E27FC236}">
                  <a16:creationId xmlns:a16="http://schemas.microsoft.com/office/drawing/2014/main" id="{8CD0DD02-9C63-B3A4-E0F8-EB09C182E817}"/>
                </a:ext>
              </a:extLst>
            </p:cNvPr>
            <p:cNvSpPr txBox="1"/>
            <p:nvPr/>
          </p:nvSpPr>
          <p:spPr>
            <a:xfrm>
              <a:off x="1558115" y="5725359"/>
              <a:ext cx="2082621" cy="306081"/>
            </a:xfrm>
            <a:prstGeom prst="rect">
              <a:avLst/>
            </a:prstGeom>
            <a:noFill/>
          </p:spPr>
          <p:txBody>
            <a:bodyPr wrap="square" rtlCol="0">
              <a:spAutoFit/>
            </a:bodyPr>
            <a:lstStyle/>
            <a:p>
              <a:pPr algn="ctr"/>
              <a:r>
                <a:rPr lang="en-US" b="1" dirty="0"/>
                <a:t>Gene Duplication</a:t>
              </a:r>
            </a:p>
          </p:txBody>
        </p:sp>
        <p:sp>
          <p:nvSpPr>
            <p:cNvPr id="19" name="TextBox 18">
              <a:extLst>
                <a:ext uri="{FF2B5EF4-FFF2-40B4-BE49-F238E27FC236}">
                  <a16:creationId xmlns:a16="http://schemas.microsoft.com/office/drawing/2014/main" id="{C1CF34DD-C84B-36F6-9D8F-F7CAC730A229}"/>
                </a:ext>
              </a:extLst>
            </p:cNvPr>
            <p:cNvSpPr txBox="1"/>
            <p:nvPr/>
          </p:nvSpPr>
          <p:spPr>
            <a:xfrm>
              <a:off x="1741498" y="3299681"/>
              <a:ext cx="857927" cy="338554"/>
            </a:xfrm>
            <a:prstGeom prst="rect">
              <a:avLst/>
            </a:prstGeom>
            <a:noFill/>
          </p:spPr>
          <p:txBody>
            <a:bodyPr wrap="square" rtlCol="0">
              <a:spAutoFit/>
            </a:bodyPr>
            <a:lstStyle/>
            <a:p>
              <a:r>
                <a:rPr lang="en-US" sz="1600" dirty="0"/>
                <a:t>Gene 1</a:t>
              </a:r>
            </a:p>
          </p:txBody>
        </p:sp>
        <p:sp>
          <p:nvSpPr>
            <p:cNvPr id="20" name="TextBox 19">
              <a:extLst>
                <a:ext uri="{FF2B5EF4-FFF2-40B4-BE49-F238E27FC236}">
                  <a16:creationId xmlns:a16="http://schemas.microsoft.com/office/drawing/2014/main" id="{2FE205F4-7B39-21B5-C0B1-93040FC1811C}"/>
                </a:ext>
              </a:extLst>
            </p:cNvPr>
            <p:cNvSpPr txBox="1"/>
            <p:nvPr/>
          </p:nvSpPr>
          <p:spPr>
            <a:xfrm>
              <a:off x="1728518" y="4073604"/>
              <a:ext cx="857927" cy="338554"/>
            </a:xfrm>
            <a:prstGeom prst="rect">
              <a:avLst/>
            </a:prstGeom>
            <a:noFill/>
          </p:spPr>
          <p:txBody>
            <a:bodyPr wrap="square" rtlCol="0">
              <a:spAutoFit/>
            </a:bodyPr>
            <a:lstStyle/>
            <a:p>
              <a:r>
                <a:rPr lang="en-US" sz="1600" dirty="0"/>
                <a:t>Gene 1</a:t>
              </a:r>
            </a:p>
          </p:txBody>
        </p:sp>
        <p:sp>
          <p:nvSpPr>
            <p:cNvPr id="21" name="TextBox 20">
              <a:extLst>
                <a:ext uri="{FF2B5EF4-FFF2-40B4-BE49-F238E27FC236}">
                  <a16:creationId xmlns:a16="http://schemas.microsoft.com/office/drawing/2014/main" id="{4134ADF9-31F0-6CE0-4ABF-938E5BE18BF0}"/>
                </a:ext>
              </a:extLst>
            </p:cNvPr>
            <p:cNvSpPr txBox="1"/>
            <p:nvPr/>
          </p:nvSpPr>
          <p:spPr>
            <a:xfrm>
              <a:off x="2953532" y="4128759"/>
              <a:ext cx="1348446" cy="338554"/>
            </a:xfrm>
            <a:prstGeom prst="rect">
              <a:avLst/>
            </a:prstGeom>
            <a:noFill/>
          </p:spPr>
          <p:txBody>
            <a:bodyPr wrap="square" rtlCol="0">
              <a:spAutoFit/>
            </a:bodyPr>
            <a:lstStyle/>
            <a:p>
              <a:r>
                <a:rPr lang="en-US" sz="1600" dirty="0"/>
                <a:t>Gene 1 copy</a:t>
              </a:r>
            </a:p>
          </p:txBody>
        </p:sp>
        <p:sp>
          <p:nvSpPr>
            <p:cNvPr id="22" name="TextBox 21">
              <a:extLst>
                <a:ext uri="{FF2B5EF4-FFF2-40B4-BE49-F238E27FC236}">
                  <a16:creationId xmlns:a16="http://schemas.microsoft.com/office/drawing/2014/main" id="{3E863A59-7DBE-50FB-6D65-9C53B43C5F60}"/>
                </a:ext>
              </a:extLst>
            </p:cNvPr>
            <p:cNvSpPr txBox="1"/>
            <p:nvPr/>
          </p:nvSpPr>
          <p:spPr>
            <a:xfrm>
              <a:off x="1741498" y="4914229"/>
              <a:ext cx="857927" cy="338554"/>
            </a:xfrm>
            <a:prstGeom prst="rect">
              <a:avLst/>
            </a:prstGeom>
            <a:noFill/>
          </p:spPr>
          <p:txBody>
            <a:bodyPr wrap="square" rtlCol="0">
              <a:spAutoFit/>
            </a:bodyPr>
            <a:lstStyle/>
            <a:p>
              <a:r>
                <a:rPr lang="en-US" sz="1600" dirty="0"/>
                <a:t>Gene 1</a:t>
              </a:r>
            </a:p>
          </p:txBody>
        </p:sp>
        <p:sp>
          <p:nvSpPr>
            <p:cNvPr id="23" name="TextBox 22">
              <a:extLst>
                <a:ext uri="{FF2B5EF4-FFF2-40B4-BE49-F238E27FC236}">
                  <a16:creationId xmlns:a16="http://schemas.microsoft.com/office/drawing/2014/main" id="{2DA2040E-2FE1-3765-46C1-1CC685B44B8E}"/>
                </a:ext>
              </a:extLst>
            </p:cNvPr>
            <p:cNvSpPr txBox="1"/>
            <p:nvPr/>
          </p:nvSpPr>
          <p:spPr>
            <a:xfrm>
              <a:off x="2953532" y="4914229"/>
              <a:ext cx="1106393" cy="338554"/>
            </a:xfrm>
            <a:prstGeom prst="rect">
              <a:avLst/>
            </a:prstGeom>
            <a:noFill/>
          </p:spPr>
          <p:txBody>
            <a:bodyPr wrap="square" rtlCol="0">
              <a:spAutoFit/>
            </a:bodyPr>
            <a:lstStyle/>
            <a:p>
              <a:r>
                <a:rPr lang="en-US" sz="1600" dirty="0"/>
                <a:t>New gene</a:t>
              </a:r>
            </a:p>
          </p:txBody>
        </p:sp>
      </p:grpSp>
      <p:sp>
        <p:nvSpPr>
          <p:cNvPr id="2050" name="Rectangle 2">
            <a:extLst>
              <a:ext uri="{FF2B5EF4-FFF2-40B4-BE49-F238E27FC236}">
                <a16:creationId xmlns:a16="http://schemas.microsoft.com/office/drawing/2014/main" id="{35F01440-F037-3B06-6CC7-B704BC0BCF3D}"/>
              </a:ext>
            </a:extLst>
          </p:cNvPr>
          <p:cNvSpPr>
            <a:spLocks noGrp="1" noChangeArrowheads="1"/>
          </p:cNvSpPr>
          <p:nvPr>
            <p:ph type="ctrTitle"/>
          </p:nvPr>
        </p:nvSpPr>
        <p:spPr>
          <a:xfrm>
            <a:off x="575153" y="141712"/>
            <a:ext cx="7993693" cy="990600"/>
          </a:xfrm>
        </p:spPr>
        <p:txBody>
          <a:bodyPr/>
          <a:lstStyle/>
          <a:p>
            <a:pPr eaLnBrk="1" hangingPunct="1"/>
            <a:r>
              <a:rPr lang="en-US" b="1" dirty="0">
                <a:latin typeface="Calibri" panose="020F0502020204030204" pitchFamily="34" charset="0"/>
                <a:cs typeface="Calibri" panose="020F0502020204030204" pitchFamily="34" charset="0"/>
              </a:rPr>
              <a:t>Genes are born at different times</a:t>
            </a:r>
          </a:p>
        </p:txBody>
      </p:sp>
      <p:sp>
        <p:nvSpPr>
          <p:cNvPr id="17" name="TextBox 16">
            <a:extLst>
              <a:ext uri="{FF2B5EF4-FFF2-40B4-BE49-F238E27FC236}">
                <a16:creationId xmlns:a16="http://schemas.microsoft.com/office/drawing/2014/main" id="{B72774EF-7D57-4CB8-8AA1-F0E5C812880A}"/>
              </a:ext>
            </a:extLst>
          </p:cNvPr>
          <p:cNvSpPr txBox="1"/>
          <p:nvPr/>
        </p:nvSpPr>
        <p:spPr>
          <a:xfrm>
            <a:off x="400574" y="1132312"/>
            <a:ext cx="8342850" cy="1533753"/>
          </a:xfrm>
          <a:prstGeom prst="rect">
            <a:avLst/>
          </a:prstGeom>
          <a:noFill/>
        </p:spPr>
        <p:txBody>
          <a:bodyPr wrap="square">
            <a:spAutoFit/>
          </a:bodyPr>
          <a:lstStyle/>
          <a:p>
            <a:pPr marL="285750" indent="-285750">
              <a:spcBef>
                <a:spcPts val="1300"/>
              </a:spcBef>
              <a:buFont typeface="Arial" panose="020B0604020202020204" pitchFamily="34" charset="0"/>
              <a:buChar char="•"/>
            </a:pPr>
            <a:r>
              <a:rPr lang="en-US" sz="2400" dirty="0"/>
              <a:t>Not all genes emerged at the dawn of life</a:t>
            </a:r>
          </a:p>
          <a:p>
            <a:pPr marL="285750" indent="-285750">
              <a:spcBef>
                <a:spcPts val="1300"/>
              </a:spcBef>
              <a:buFont typeface="Arial" panose="020B0604020202020204" pitchFamily="34" charset="0"/>
              <a:buChar char="•"/>
            </a:pPr>
            <a:r>
              <a:rPr lang="en-US" sz="2400" dirty="0"/>
              <a:t>Some genes emerged </a:t>
            </a:r>
            <a:r>
              <a:rPr lang="en-US" sz="2400" i="1" dirty="0"/>
              <a:t>de</a:t>
            </a:r>
            <a:r>
              <a:rPr lang="en-US" sz="2400" dirty="0"/>
              <a:t> </a:t>
            </a:r>
            <a:r>
              <a:rPr lang="en-US" sz="2400" i="1" dirty="0"/>
              <a:t>novo </a:t>
            </a:r>
            <a:r>
              <a:rPr lang="en-US" sz="2400" dirty="0"/>
              <a:t>(from noncoding regions)</a:t>
            </a:r>
            <a:r>
              <a:rPr lang="en-US" sz="2400" i="1" dirty="0"/>
              <a:t> </a:t>
            </a:r>
          </a:p>
          <a:p>
            <a:pPr marL="285750" indent="-285750">
              <a:spcBef>
                <a:spcPts val="1300"/>
              </a:spcBef>
              <a:buFont typeface="Arial" panose="020B0604020202020204" pitchFamily="34" charset="0"/>
              <a:buChar char="•"/>
            </a:pPr>
            <a:r>
              <a:rPr lang="en-US" sz="2400" dirty="0"/>
              <a:t>Some genes evolve from pre-existing genes</a:t>
            </a:r>
          </a:p>
        </p:txBody>
      </p:sp>
    </p:spTree>
    <p:extLst>
      <p:ext uri="{BB962C8B-B14F-4D97-AF65-F5344CB8AC3E}">
        <p14:creationId xmlns:p14="http://schemas.microsoft.com/office/powerpoint/2010/main" val="159429762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2E9F2C-B109-7C6F-4FF9-F9E5EC3BAF4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3D2DB88-32AC-96D7-F2E2-BF1B5E36359A}"/>
              </a:ext>
            </a:extLst>
          </p:cNvPr>
          <p:cNvSpPr txBox="1">
            <a:spLocks noChangeArrowheads="1"/>
          </p:cNvSpPr>
          <p:nvPr/>
        </p:nvSpPr>
        <p:spPr bwMode="auto">
          <a:xfrm>
            <a:off x="225287" y="452940"/>
            <a:ext cx="86934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atin typeface="Calibri" panose="020F0502020204030204" pitchFamily="34" charset="0"/>
                <a:cs typeface="Calibri" panose="020F0502020204030204" pitchFamily="34" charset="0"/>
              </a:rPr>
              <a:t>Earth has shaped the evolution of life, and vice versa!</a:t>
            </a:r>
          </a:p>
        </p:txBody>
      </p:sp>
      <p:sp>
        <p:nvSpPr>
          <p:cNvPr id="35" name="TextBox 34">
            <a:extLst>
              <a:ext uri="{FF2B5EF4-FFF2-40B4-BE49-F238E27FC236}">
                <a16:creationId xmlns:a16="http://schemas.microsoft.com/office/drawing/2014/main" id="{BCAF7A28-D4CE-D5D6-6134-734F8A3D6D8B}"/>
              </a:ext>
            </a:extLst>
          </p:cNvPr>
          <p:cNvSpPr txBox="1"/>
          <p:nvPr/>
        </p:nvSpPr>
        <p:spPr>
          <a:xfrm>
            <a:off x="575862" y="1702839"/>
            <a:ext cx="8342850" cy="2105705"/>
          </a:xfrm>
          <a:prstGeom prst="rect">
            <a:avLst/>
          </a:prstGeom>
          <a:noFill/>
        </p:spPr>
        <p:txBody>
          <a:bodyPr wrap="square">
            <a:spAutoFit/>
          </a:bodyPr>
          <a:lstStyle/>
          <a:p>
            <a:pPr marL="285750" indent="-285750">
              <a:spcBef>
                <a:spcPts val="1300"/>
              </a:spcBef>
              <a:buFont typeface="Arial" panose="020B0604020202020204" pitchFamily="34" charset="0"/>
              <a:buChar char="•"/>
            </a:pPr>
            <a:r>
              <a:rPr lang="en-US" sz="2400" dirty="0"/>
              <a:t>~2.4 billion years ago, early cyanobacteria began performing photosynthesis to generate energy, releasing O</a:t>
            </a:r>
            <a:r>
              <a:rPr lang="en-US" sz="2400" baseline="-25000" dirty="0"/>
              <a:t>2</a:t>
            </a:r>
            <a:r>
              <a:rPr lang="en-US" sz="2400" dirty="0"/>
              <a:t> into the atmosphere</a:t>
            </a:r>
          </a:p>
          <a:p>
            <a:pPr marL="742950" lvl="1" indent="-285750">
              <a:spcBef>
                <a:spcPts val="1300"/>
              </a:spcBef>
              <a:buFont typeface="Arial" panose="020B0604020202020204" pitchFamily="34" charset="0"/>
              <a:buChar char="•"/>
            </a:pPr>
            <a:r>
              <a:rPr lang="en-US" sz="2400" dirty="0"/>
              <a:t>Dramatically affected the abundance of different transition metals </a:t>
            </a:r>
          </a:p>
        </p:txBody>
      </p:sp>
      <p:pic>
        <p:nvPicPr>
          <p:cNvPr id="36" name="Picture 35">
            <a:extLst>
              <a:ext uri="{FF2B5EF4-FFF2-40B4-BE49-F238E27FC236}">
                <a16:creationId xmlns:a16="http://schemas.microsoft.com/office/drawing/2014/main" id="{006632B2-1225-2B53-49C4-C8CB2FBD4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0" y="3823286"/>
            <a:ext cx="9067698" cy="2387371"/>
          </a:xfrm>
          <a:prstGeom prst="rect">
            <a:avLst/>
          </a:prstGeom>
        </p:spPr>
      </p:pic>
      <p:sp>
        <p:nvSpPr>
          <p:cNvPr id="37" name="Rectangle 36">
            <a:extLst>
              <a:ext uri="{FF2B5EF4-FFF2-40B4-BE49-F238E27FC236}">
                <a16:creationId xmlns:a16="http://schemas.microsoft.com/office/drawing/2014/main" id="{E77031EF-96B0-10F5-9214-270A5939AFAA}"/>
              </a:ext>
            </a:extLst>
          </p:cNvPr>
          <p:cNvSpPr/>
          <p:nvPr/>
        </p:nvSpPr>
        <p:spPr>
          <a:xfrm>
            <a:off x="4111190" y="5085115"/>
            <a:ext cx="4519049" cy="12916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4B4447D-89E4-4DB0-792A-68066855936F}"/>
              </a:ext>
            </a:extLst>
          </p:cNvPr>
          <p:cNvSpPr/>
          <p:nvPr/>
        </p:nvSpPr>
        <p:spPr>
          <a:xfrm>
            <a:off x="4096976" y="5114911"/>
            <a:ext cx="2810945" cy="989700"/>
          </a:xfrm>
          <a:prstGeom prst="rect">
            <a:avLst/>
          </a:prstGeom>
          <a:solidFill>
            <a:srgbClr val="6E8EA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734080-40EC-EFF2-E2DD-51042B65549D}"/>
              </a:ext>
            </a:extLst>
          </p:cNvPr>
          <p:cNvSpPr/>
          <p:nvPr/>
        </p:nvSpPr>
        <p:spPr>
          <a:xfrm>
            <a:off x="6907921" y="5105852"/>
            <a:ext cx="1632775" cy="989700"/>
          </a:xfrm>
          <a:prstGeom prst="rect">
            <a:avLst/>
          </a:prstGeom>
          <a:solidFill>
            <a:srgbClr val="94AF8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3459508-E387-962D-31C8-D6FBD0B16CA4}"/>
              </a:ext>
            </a:extLst>
          </p:cNvPr>
          <p:cNvSpPr txBox="1"/>
          <p:nvPr/>
        </p:nvSpPr>
        <p:spPr>
          <a:xfrm>
            <a:off x="4525154" y="5133266"/>
            <a:ext cx="1911874" cy="954107"/>
          </a:xfrm>
          <a:prstGeom prst="rect">
            <a:avLst/>
          </a:prstGeom>
          <a:noFill/>
          <a:ln>
            <a:noFill/>
          </a:ln>
        </p:spPr>
        <p:txBody>
          <a:bodyPr wrap="square" rtlCol="0">
            <a:spAutoFit/>
          </a:bodyPr>
          <a:lstStyle/>
          <a:p>
            <a:pPr algn="ctr"/>
            <a:r>
              <a:rPr lang="en-US" sz="1400" dirty="0">
                <a:solidFill>
                  <a:schemeClr val="bg1"/>
                </a:solidFill>
              </a:rPr>
              <a:t>~2.4-0.5 GYA</a:t>
            </a:r>
          </a:p>
          <a:p>
            <a:pPr algn="ctr"/>
            <a:r>
              <a:rPr lang="en-US" sz="1400" dirty="0">
                <a:solidFill>
                  <a:schemeClr val="bg1"/>
                </a:solidFill>
              </a:rPr>
              <a:t>Less Fe, Mn, Co, Ni</a:t>
            </a:r>
          </a:p>
          <a:p>
            <a:pPr algn="ctr"/>
            <a:r>
              <a:rPr lang="en-US" sz="1400" dirty="0">
                <a:solidFill>
                  <a:schemeClr val="bg1"/>
                </a:solidFill>
              </a:rPr>
              <a:t>Low Zn, Cu</a:t>
            </a:r>
          </a:p>
          <a:p>
            <a:pPr algn="ctr"/>
            <a:r>
              <a:rPr lang="en-US" sz="1400" dirty="0">
                <a:solidFill>
                  <a:schemeClr val="bg1"/>
                </a:solidFill>
              </a:rPr>
              <a:t>Increased Mo</a:t>
            </a:r>
          </a:p>
        </p:txBody>
      </p:sp>
      <p:sp>
        <p:nvSpPr>
          <p:cNvPr id="41" name="TextBox 40">
            <a:extLst>
              <a:ext uri="{FF2B5EF4-FFF2-40B4-BE49-F238E27FC236}">
                <a16:creationId xmlns:a16="http://schemas.microsoft.com/office/drawing/2014/main" id="{1E34A3E6-F8C9-8210-974C-78ED989134CD}"/>
              </a:ext>
            </a:extLst>
          </p:cNvPr>
          <p:cNvSpPr txBox="1"/>
          <p:nvPr/>
        </p:nvSpPr>
        <p:spPr>
          <a:xfrm>
            <a:off x="6929226" y="5149346"/>
            <a:ext cx="1625684" cy="892552"/>
          </a:xfrm>
          <a:prstGeom prst="rect">
            <a:avLst/>
          </a:prstGeom>
          <a:noFill/>
          <a:ln>
            <a:noFill/>
          </a:ln>
        </p:spPr>
        <p:txBody>
          <a:bodyPr wrap="square" rtlCol="0">
            <a:spAutoFit/>
          </a:bodyPr>
          <a:lstStyle/>
          <a:p>
            <a:pPr algn="ctr"/>
            <a:r>
              <a:rPr lang="en-US" sz="1300" dirty="0">
                <a:solidFill>
                  <a:schemeClr val="bg1"/>
                </a:solidFill>
              </a:rPr>
              <a:t>~0.5-0 GYA</a:t>
            </a:r>
          </a:p>
          <a:p>
            <a:pPr algn="ctr"/>
            <a:r>
              <a:rPr lang="en-US" sz="1300" dirty="0">
                <a:solidFill>
                  <a:schemeClr val="bg1"/>
                </a:solidFill>
              </a:rPr>
              <a:t>Lowest Fe, Mn, Co, Ni</a:t>
            </a:r>
          </a:p>
          <a:p>
            <a:pPr algn="ctr"/>
            <a:r>
              <a:rPr lang="en-US" sz="1300" dirty="0">
                <a:solidFill>
                  <a:schemeClr val="bg1"/>
                </a:solidFill>
              </a:rPr>
              <a:t>Highest Zn, Cu, Mo</a:t>
            </a:r>
          </a:p>
        </p:txBody>
      </p:sp>
    </p:spTree>
    <p:extLst>
      <p:ext uri="{BB962C8B-B14F-4D97-AF65-F5344CB8AC3E}">
        <p14:creationId xmlns:p14="http://schemas.microsoft.com/office/powerpoint/2010/main" val="187340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84A7A7-3AFE-DE57-8BA7-7CC613545825}"/>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97CA0236-81D3-65BD-DA03-B7F5619399B1}"/>
              </a:ext>
            </a:extLst>
          </p:cNvPr>
          <p:cNvSpPr>
            <a:spLocks noGrp="1" noChangeArrowheads="1"/>
          </p:cNvSpPr>
          <p:nvPr>
            <p:ph type="ctrTitle"/>
          </p:nvPr>
        </p:nvSpPr>
        <p:spPr>
          <a:xfrm>
            <a:off x="819150" y="-26432"/>
            <a:ext cx="7505700" cy="1828800"/>
          </a:xfrm>
        </p:spPr>
        <p:txBody>
          <a:bodyPr/>
          <a:lstStyle/>
          <a:p>
            <a:pPr eaLnBrk="1" hangingPunct="1"/>
            <a:r>
              <a:rPr lang="en-US" sz="3200" b="1" dirty="0">
                <a:latin typeface="Calibri" panose="020F0502020204030204" pitchFamily="34" charset="0"/>
                <a:cs typeface="Calibri" panose="020F0502020204030204" pitchFamily="34" charset="0"/>
              </a:rPr>
              <a:t>Which transition metals are used more often by ancient proteins compared to proteins that emerged more recently? </a:t>
            </a:r>
          </a:p>
        </p:txBody>
      </p:sp>
      <p:sp>
        <p:nvSpPr>
          <p:cNvPr id="2" name="TextBox 1">
            <a:extLst>
              <a:ext uri="{FF2B5EF4-FFF2-40B4-BE49-F238E27FC236}">
                <a16:creationId xmlns:a16="http://schemas.microsoft.com/office/drawing/2014/main" id="{09E5AA26-50A9-E3B0-71BD-9E53DA346C70}"/>
              </a:ext>
            </a:extLst>
          </p:cNvPr>
          <p:cNvSpPr txBox="1"/>
          <p:nvPr/>
        </p:nvSpPr>
        <p:spPr>
          <a:xfrm>
            <a:off x="366452" y="1726665"/>
            <a:ext cx="8411095" cy="2105705"/>
          </a:xfrm>
          <a:prstGeom prst="rect">
            <a:avLst/>
          </a:prstGeom>
          <a:noFill/>
        </p:spPr>
        <p:txBody>
          <a:bodyPr wrap="square">
            <a:spAutoFit/>
          </a:bodyPr>
          <a:lstStyle/>
          <a:p>
            <a:pPr marL="285750" indent="-285750">
              <a:spcBef>
                <a:spcPts val="1300"/>
              </a:spcBef>
              <a:buFont typeface="Arial" panose="020B0604020202020204" pitchFamily="34" charset="0"/>
              <a:buChar char="•"/>
            </a:pPr>
            <a:r>
              <a:rPr lang="en-US" sz="2400" dirty="0"/>
              <a:t>Patterns of transition metal adoption could be driven by bioavailability (supply) or functional importance (demand)</a:t>
            </a:r>
          </a:p>
          <a:p>
            <a:pPr marL="742950" lvl="1" indent="-285750">
              <a:spcBef>
                <a:spcPts val="1300"/>
              </a:spcBef>
              <a:buFont typeface="Arial" panose="020B0604020202020204" pitchFamily="34" charset="0"/>
              <a:buChar char="•"/>
            </a:pPr>
            <a:r>
              <a:rPr lang="en-US" sz="2400" dirty="0"/>
              <a:t>Biomarkers that track what is demanded by life are likely to be more reliable than those that track more contingent facts about availability</a:t>
            </a:r>
          </a:p>
        </p:txBody>
      </p:sp>
      <p:pic>
        <p:nvPicPr>
          <p:cNvPr id="3" name="Picture 2" descr="Space Scene Images – Browse 3,518,560 Stock Photos, Vectors, and Video | Adobe Stock">
            <a:extLst>
              <a:ext uri="{FF2B5EF4-FFF2-40B4-BE49-F238E27FC236}">
                <a16:creationId xmlns:a16="http://schemas.microsoft.com/office/drawing/2014/main" id="{5FABB694-C61F-8C81-C1FA-F6D5F05ADE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83" b="13018"/>
          <a:stretch/>
        </p:blipFill>
        <p:spPr bwMode="auto">
          <a:xfrm>
            <a:off x="1924842" y="4008086"/>
            <a:ext cx="5294314" cy="247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8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3010D1F-105C-D62B-B7AE-3266B639A31D}"/>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9657B2A2-23F9-692C-6E81-F811D5197552}"/>
              </a:ext>
            </a:extLst>
          </p:cNvPr>
          <p:cNvSpPr>
            <a:spLocks noGrp="1" noChangeArrowheads="1"/>
          </p:cNvSpPr>
          <p:nvPr>
            <p:ph type="ctrTitle"/>
          </p:nvPr>
        </p:nvSpPr>
        <p:spPr>
          <a:xfrm>
            <a:off x="2597223" y="180207"/>
            <a:ext cx="4108377" cy="990600"/>
          </a:xfrm>
        </p:spPr>
        <p:txBody>
          <a:bodyPr/>
          <a:lstStyle/>
          <a:p>
            <a:pPr eaLnBrk="1" hangingPunct="1"/>
            <a:r>
              <a:rPr lang="en-US" b="1" dirty="0">
                <a:latin typeface="Calibri" panose="020F0502020204030204" pitchFamily="34" charset="0"/>
                <a:cs typeface="Calibri" panose="020F0502020204030204" pitchFamily="34" charset="0"/>
              </a:rPr>
              <a:t>Protein domains</a:t>
            </a:r>
          </a:p>
        </p:txBody>
      </p:sp>
      <p:sp>
        <p:nvSpPr>
          <p:cNvPr id="17" name="TextBox 16">
            <a:extLst>
              <a:ext uri="{FF2B5EF4-FFF2-40B4-BE49-F238E27FC236}">
                <a16:creationId xmlns:a16="http://schemas.microsoft.com/office/drawing/2014/main" id="{7E334EA1-8999-1DA1-85FF-12C45BA0EF83}"/>
              </a:ext>
            </a:extLst>
          </p:cNvPr>
          <p:cNvSpPr txBox="1"/>
          <p:nvPr/>
        </p:nvSpPr>
        <p:spPr>
          <a:xfrm>
            <a:off x="343950" y="1286613"/>
            <a:ext cx="5206298" cy="2105705"/>
          </a:xfrm>
          <a:prstGeom prst="rect">
            <a:avLst/>
          </a:prstGeom>
          <a:noFill/>
        </p:spPr>
        <p:txBody>
          <a:bodyPr wrap="square">
            <a:spAutoFit/>
          </a:bodyPr>
          <a:lstStyle/>
          <a:p>
            <a:pPr marL="285750" indent="-285750">
              <a:spcBef>
                <a:spcPts val="1300"/>
              </a:spcBef>
              <a:buFont typeface="Arial" panose="020B0604020202020204" pitchFamily="34" charset="0"/>
              <a:buChar char="•"/>
            </a:pPr>
            <a:r>
              <a:rPr lang="en-US" sz="2400" b="1" dirty="0"/>
              <a:t>Domains</a:t>
            </a:r>
            <a:r>
              <a:rPr lang="en-US" sz="2400" dirty="0"/>
              <a:t>: basic units of proteins that can fold, function, and evolve independently</a:t>
            </a:r>
          </a:p>
          <a:p>
            <a:pPr marL="742950" lvl="1" indent="-285750">
              <a:spcBef>
                <a:spcPts val="1300"/>
              </a:spcBef>
              <a:buFont typeface="Arial" panose="020B0604020202020204" pitchFamily="34" charset="0"/>
              <a:buChar char="•"/>
            </a:pPr>
            <a:r>
              <a:rPr lang="en-US" sz="2400" dirty="0"/>
              <a:t>Akin to a wheel (domain) that is a part of the larger car (protein)</a:t>
            </a:r>
          </a:p>
        </p:txBody>
      </p:sp>
      <p:grpSp>
        <p:nvGrpSpPr>
          <p:cNvPr id="33" name="Group 32">
            <a:extLst>
              <a:ext uri="{FF2B5EF4-FFF2-40B4-BE49-F238E27FC236}">
                <a16:creationId xmlns:a16="http://schemas.microsoft.com/office/drawing/2014/main" id="{E0EAD935-0D50-D5E0-9C62-791DF6C79A75}"/>
              </a:ext>
            </a:extLst>
          </p:cNvPr>
          <p:cNvGrpSpPr/>
          <p:nvPr/>
        </p:nvGrpSpPr>
        <p:grpSpPr>
          <a:xfrm rot="16200000">
            <a:off x="5168508" y="3001733"/>
            <a:ext cx="2644286" cy="3634659"/>
            <a:chOff x="6297337" y="1004789"/>
            <a:chExt cx="2770463" cy="3808100"/>
          </a:xfrm>
        </p:grpSpPr>
        <p:grpSp>
          <p:nvGrpSpPr>
            <p:cNvPr id="15" name="Group 14">
              <a:extLst>
                <a:ext uri="{FF2B5EF4-FFF2-40B4-BE49-F238E27FC236}">
                  <a16:creationId xmlns:a16="http://schemas.microsoft.com/office/drawing/2014/main" id="{DE7D39B5-1B3C-BBF4-CF8E-803D267003D9}"/>
                </a:ext>
              </a:extLst>
            </p:cNvPr>
            <p:cNvGrpSpPr/>
            <p:nvPr/>
          </p:nvGrpSpPr>
          <p:grpSpPr>
            <a:xfrm>
              <a:off x="6658710" y="1166575"/>
              <a:ext cx="2409090" cy="3329225"/>
              <a:chOff x="6705600" y="1170807"/>
              <a:chExt cx="2284719" cy="3157353"/>
            </a:xfrm>
          </p:grpSpPr>
          <p:pic>
            <p:nvPicPr>
              <p:cNvPr id="5" name="Picture 2">
                <a:extLst>
                  <a:ext uri="{FF2B5EF4-FFF2-40B4-BE49-F238E27FC236}">
                    <a16:creationId xmlns:a16="http://schemas.microsoft.com/office/drawing/2014/main" id="{B4A9F3CF-123E-DE53-F940-49B77B2CC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170807"/>
                <a:ext cx="2132319" cy="3121716"/>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ECCF2F51-0871-CB6D-CA88-3A23E1238135}"/>
                  </a:ext>
                </a:extLst>
              </p:cNvPr>
              <p:cNvSpPr/>
              <p:nvPr/>
            </p:nvSpPr>
            <p:spPr>
              <a:xfrm>
                <a:off x="7009119" y="1247007"/>
                <a:ext cx="152400" cy="762000"/>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4400"/>
              </a:p>
            </p:txBody>
          </p:sp>
          <p:sp>
            <p:nvSpPr>
              <p:cNvPr id="12" name="Left Brace 11">
                <a:extLst>
                  <a:ext uri="{FF2B5EF4-FFF2-40B4-BE49-F238E27FC236}">
                    <a16:creationId xmlns:a16="http://schemas.microsoft.com/office/drawing/2014/main" id="{3E6411C6-0554-78CA-4586-B8D74C81089A}"/>
                  </a:ext>
                </a:extLst>
              </p:cNvPr>
              <p:cNvSpPr/>
              <p:nvPr/>
            </p:nvSpPr>
            <p:spPr>
              <a:xfrm>
                <a:off x="6705600" y="2209800"/>
                <a:ext cx="152400" cy="1143000"/>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4400"/>
              </a:p>
            </p:txBody>
          </p:sp>
          <p:sp>
            <p:nvSpPr>
              <p:cNvPr id="13" name="Left Brace 12">
                <a:extLst>
                  <a:ext uri="{FF2B5EF4-FFF2-40B4-BE49-F238E27FC236}">
                    <a16:creationId xmlns:a16="http://schemas.microsoft.com/office/drawing/2014/main" id="{19EA7ED5-B51C-D157-310D-D25E1A13FD24}"/>
                  </a:ext>
                </a:extLst>
              </p:cNvPr>
              <p:cNvSpPr/>
              <p:nvPr/>
            </p:nvSpPr>
            <p:spPr>
              <a:xfrm>
                <a:off x="6856719" y="3505200"/>
                <a:ext cx="152400" cy="822960"/>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4400"/>
              </a:p>
            </p:txBody>
          </p:sp>
        </p:grpSp>
        <p:sp>
          <p:nvSpPr>
            <p:cNvPr id="25" name="TextBox 24">
              <a:extLst>
                <a:ext uri="{FF2B5EF4-FFF2-40B4-BE49-F238E27FC236}">
                  <a16:creationId xmlns:a16="http://schemas.microsoft.com/office/drawing/2014/main" id="{251C024A-926A-0171-ADE8-236F95625520}"/>
                </a:ext>
              </a:extLst>
            </p:cNvPr>
            <p:cNvSpPr txBox="1"/>
            <p:nvPr/>
          </p:nvSpPr>
          <p:spPr>
            <a:xfrm rot="5400000">
              <a:off x="6155145" y="1477888"/>
              <a:ext cx="1348247" cy="402050"/>
            </a:xfrm>
            <a:prstGeom prst="rect">
              <a:avLst/>
            </a:prstGeom>
            <a:noFill/>
          </p:spPr>
          <p:txBody>
            <a:bodyPr wrap="square">
              <a:spAutoFit/>
            </a:bodyPr>
            <a:lstStyle/>
            <a:p>
              <a:pPr>
                <a:spcBef>
                  <a:spcPts val="1300"/>
                </a:spcBef>
              </a:pPr>
              <a:r>
                <a:rPr lang="en-US" dirty="0"/>
                <a:t>Domain 1</a:t>
              </a:r>
              <a:endParaRPr lang="en-US" sz="1800" dirty="0"/>
            </a:p>
          </p:txBody>
        </p:sp>
        <p:sp>
          <p:nvSpPr>
            <p:cNvPr id="29" name="TextBox 28">
              <a:extLst>
                <a:ext uri="{FF2B5EF4-FFF2-40B4-BE49-F238E27FC236}">
                  <a16:creationId xmlns:a16="http://schemas.microsoft.com/office/drawing/2014/main" id="{A6C0E956-3772-48AA-8801-BA3EC78D68BF}"/>
                </a:ext>
              </a:extLst>
            </p:cNvPr>
            <p:cNvSpPr txBox="1"/>
            <p:nvPr/>
          </p:nvSpPr>
          <p:spPr>
            <a:xfrm rot="5400000">
              <a:off x="5832058" y="2621511"/>
              <a:ext cx="1332607" cy="402050"/>
            </a:xfrm>
            <a:prstGeom prst="rect">
              <a:avLst/>
            </a:prstGeom>
            <a:noFill/>
          </p:spPr>
          <p:txBody>
            <a:bodyPr wrap="square">
              <a:spAutoFit/>
            </a:bodyPr>
            <a:lstStyle/>
            <a:p>
              <a:pPr>
                <a:spcBef>
                  <a:spcPts val="1300"/>
                </a:spcBef>
              </a:pPr>
              <a:r>
                <a:rPr lang="en-US" dirty="0"/>
                <a:t>Domain 2</a:t>
              </a:r>
              <a:endParaRPr lang="en-US" sz="1800" dirty="0"/>
            </a:p>
          </p:txBody>
        </p:sp>
        <p:sp>
          <p:nvSpPr>
            <p:cNvPr id="32" name="TextBox 31">
              <a:extLst>
                <a:ext uri="{FF2B5EF4-FFF2-40B4-BE49-F238E27FC236}">
                  <a16:creationId xmlns:a16="http://schemas.microsoft.com/office/drawing/2014/main" id="{8EC088D1-E993-B2DF-7283-F77D9E45908A}"/>
                </a:ext>
              </a:extLst>
            </p:cNvPr>
            <p:cNvSpPr txBox="1"/>
            <p:nvPr/>
          </p:nvSpPr>
          <p:spPr>
            <a:xfrm rot="5400000">
              <a:off x="5982955" y="3941889"/>
              <a:ext cx="1339951" cy="402050"/>
            </a:xfrm>
            <a:prstGeom prst="rect">
              <a:avLst/>
            </a:prstGeom>
            <a:noFill/>
          </p:spPr>
          <p:txBody>
            <a:bodyPr wrap="square">
              <a:spAutoFit/>
            </a:bodyPr>
            <a:lstStyle/>
            <a:p>
              <a:pPr>
                <a:spcBef>
                  <a:spcPts val="1300"/>
                </a:spcBef>
              </a:pPr>
              <a:r>
                <a:rPr lang="en-US" dirty="0"/>
                <a:t>Domain 3</a:t>
              </a:r>
              <a:endParaRPr lang="en-US" sz="1800" dirty="0"/>
            </a:p>
          </p:txBody>
        </p:sp>
      </p:grpSp>
      <p:pic>
        <p:nvPicPr>
          <p:cNvPr id="1026" name="Picture 2">
            <a:extLst>
              <a:ext uri="{FF2B5EF4-FFF2-40B4-BE49-F238E27FC236}">
                <a16:creationId xmlns:a16="http://schemas.microsoft.com/office/drawing/2014/main" id="{7420A2FA-DBDE-8CC1-F115-B95C445443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650143"/>
            <a:ext cx="2417043" cy="1847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905510C-DCC0-F340-08C4-F4A5C94A3C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200" y="2350359"/>
            <a:ext cx="1793545" cy="882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E3D159-D5F6-F5FD-DC57-1E2CCC0C3223}"/>
              </a:ext>
            </a:extLst>
          </p:cNvPr>
          <p:cNvSpPr txBox="1"/>
          <p:nvPr/>
        </p:nvSpPr>
        <p:spPr>
          <a:xfrm>
            <a:off x="370831" y="3678986"/>
            <a:ext cx="3920418" cy="2105705"/>
          </a:xfrm>
          <a:prstGeom prst="rect">
            <a:avLst/>
          </a:prstGeom>
          <a:noFill/>
        </p:spPr>
        <p:txBody>
          <a:bodyPr wrap="square">
            <a:spAutoFit/>
          </a:bodyPr>
          <a:lstStyle/>
          <a:p>
            <a:pPr marL="342900" indent="-342900">
              <a:spcBef>
                <a:spcPts val="1300"/>
              </a:spcBef>
              <a:buFont typeface="Arial" panose="020B0604020202020204" pitchFamily="34" charset="0"/>
              <a:buChar char="•"/>
            </a:pPr>
            <a:r>
              <a:rPr lang="en-US" sz="2400" dirty="0"/>
              <a:t>Many proteins consist of multiple domains</a:t>
            </a:r>
          </a:p>
          <a:p>
            <a:pPr marL="800100" lvl="1" indent="-342900">
              <a:spcBef>
                <a:spcPts val="1300"/>
              </a:spcBef>
              <a:buFont typeface="Arial" panose="020B0604020202020204" pitchFamily="34" charset="0"/>
              <a:buChar char="•"/>
            </a:pPr>
            <a:r>
              <a:rPr lang="en-US" sz="2400" dirty="0"/>
              <a:t>Each potentially varying in evolutionary age</a:t>
            </a:r>
          </a:p>
        </p:txBody>
      </p:sp>
    </p:spTree>
    <p:extLst>
      <p:ext uri="{BB962C8B-B14F-4D97-AF65-F5344CB8AC3E}">
        <p14:creationId xmlns:p14="http://schemas.microsoft.com/office/powerpoint/2010/main" val="113212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F1A7340-C5F4-5183-44CF-7546C915D020}"/>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88002158-3535-CACA-E99B-2026AFD70B8C}"/>
              </a:ext>
            </a:extLst>
          </p:cNvPr>
          <p:cNvSpPr>
            <a:spLocks noGrp="1" noChangeArrowheads="1"/>
          </p:cNvSpPr>
          <p:nvPr>
            <p:ph type="ctrTitle"/>
          </p:nvPr>
        </p:nvSpPr>
        <p:spPr>
          <a:xfrm>
            <a:off x="2597223" y="180207"/>
            <a:ext cx="4108377" cy="990600"/>
          </a:xfrm>
        </p:spPr>
        <p:txBody>
          <a:bodyPr/>
          <a:lstStyle/>
          <a:p>
            <a:pPr eaLnBrk="1" hangingPunct="1"/>
            <a:r>
              <a:rPr lang="en-US" b="1" dirty="0">
                <a:latin typeface="Calibri" panose="020F0502020204030204" pitchFamily="34" charset="0"/>
                <a:cs typeface="Calibri" panose="020F0502020204030204" pitchFamily="34" charset="0"/>
              </a:rPr>
              <a:t>Protein domains</a:t>
            </a:r>
          </a:p>
        </p:txBody>
      </p:sp>
      <p:grpSp>
        <p:nvGrpSpPr>
          <p:cNvPr id="2293" name="Group 2292">
            <a:extLst>
              <a:ext uri="{FF2B5EF4-FFF2-40B4-BE49-F238E27FC236}">
                <a16:creationId xmlns:a16="http://schemas.microsoft.com/office/drawing/2014/main" id="{B478C6DB-4EAF-0EE8-4621-B25D69397C42}"/>
              </a:ext>
            </a:extLst>
          </p:cNvPr>
          <p:cNvGrpSpPr/>
          <p:nvPr/>
        </p:nvGrpSpPr>
        <p:grpSpPr>
          <a:xfrm>
            <a:off x="-1681433" y="21367109"/>
            <a:ext cx="10368233" cy="6617784"/>
            <a:chOff x="5716823" y="31633222"/>
            <a:chExt cx="10368233" cy="6617784"/>
          </a:xfrm>
        </p:grpSpPr>
        <p:grpSp>
          <p:nvGrpSpPr>
            <p:cNvPr id="2294" name="Group 2293">
              <a:extLst>
                <a:ext uri="{FF2B5EF4-FFF2-40B4-BE49-F238E27FC236}">
                  <a16:creationId xmlns:a16="http://schemas.microsoft.com/office/drawing/2014/main" id="{FF7814B6-4563-E77C-52F3-71A6F5C89C11}"/>
                </a:ext>
              </a:extLst>
            </p:cNvPr>
            <p:cNvGrpSpPr/>
            <p:nvPr/>
          </p:nvGrpSpPr>
          <p:grpSpPr>
            <a:xfrm>
              <a:off x="5716823" y="32440109"/>
              <a:ext cx="3047963" cy="4151960"/>
              <a:chOff x="6503252" y="33521533"/>
              <a:chExt cx="3047963" cy="4151960"/>
            </a:xfrm>
          </p:grpSpPr>
          <p:grpSp>
            <p:nvGrpSpPr>
              <p:cNvPr id="2355" name="Group 2354">
                <a:extLst>
                  <a:ext uri="{FF2B5EF4-FFF2-40B4-BE49-F238E27FC236}">
                    <a16:creationId xmlns:a16="http://schemas.microsoft.com/office/drawing/2014/main" id="{99285F86-A986-6DBF-7614-54667375CE6C}"/>
                  </a:ext>
                </a:extLst>
              </p:cNvPr>
              <p:cNvGrpSpPr/>
              <p:nvPr/>
            </p:nvGrpSpPr>
            <p:grpSpPr>
              <a:xfrm>
                <a:off x="6503252" y="33521533"/>
                <a:ext cx="3047963" cy="4151960"/>
                <a:chOff x="6172200" y="33904497"/>
                <a:chExt cx="3047963" cy="4151960"/>
              </a:xfrm>
            </p:grpSpPr>
            <p:grpSp>
              <p:nvGrpSpPr>
                <p:cNvPr id="2357" name="Group 2356">
                  <a:extLst>
                    <a:ext uri="{FF2B5EF4-FFF2-40B4-BE49-F238E27FC236}">
                      <a16:creationId xmlns:a16="http://schemas.microsoft.com/office/drawing/2014/main" id="{5BFDFC75-443F-2024-E147-0F6754C7DED2}"/>
                    </a:ext>
                  </a:extLst>
                </p:cNvPr>
                <p:cNvGrpSpPr/>
                <p:nvPr/>
              </p:nvGrpSpPr>
              <p:grpSpPr>
                <a:xfrm rot="16200000">
                  <a:off x="6083624" y="34437196"/>
                  <a:ext cx="3224238" cy="2591951"/>
                  <a:chOff x="8900003" y="31703537"/>
                  <a:chExt cx="3772445" cy="5607901"/>
                </a:xfrm>
              </p:grpSpPr>
              <p:cxnSp>
                <p:nvCxnSpPr>
                  <p:cNvPr id="2365" name="Straight Connector 2364">
                    <a:extLst>
                      <a:ext uri="{FF2B5EF4-FFF2-40B4-BE49-F238E27FC236}">
                        <a16:creationId xmlns:a16="http://schemas.microsoft.com/office/drawing/2014/main" id="{DA1BFEB3-A3E5-94D2-BB60-A37CA8D2FF87}"/>
                      </a:ext>
                    </a:extLst>
                  </p:cNvPr>
                  <p:cNvCxnSpPr>
                    <a:cxnSpLocks/>
                  </p:cNvCxnSpPr>
                  <p:nvPr/>
                </p:nvCxnSpPr>
                <p:spPr>
                  <a:xfrm>
                    <a:off x="8947326" y="34180530"/>
                    <a:ext cx="0" cy="2117795"/>
                  </a:xfrm>
                  <a:prstGeom prst="line">
                    <a:avLst/>
                  </a:prstGeom>
                  <a:ln w="101600"/>
                </p:spPr>
                <p:style>
                  <a:lnRef idx="1">
                    <a:schemeClr val="dk1"/>
                  </a:lnRef>
                  <a:fillRef idx="0">
                    <a:schemeClr val="dk1"/>
                  </a:fillRef>
                  <a:effectRef idx="0">
                    <a:schemeClr val="dk1"/>
                  </a:effectRef>
                  <a:fontRef idx="minor">
                    <a:schemeClr val="tx1"/>
                  </a:fontRef>
                </p:style>
              </p:cxnSp>
              <p:grpSp>
                <p:nvGrpSpPr>
                  <p:cNvPr id="2366" name="Group 2365">
                    <a:extLst>
                      <a:ext uri="{FF2B5EF4-FFF2-40B4-BE49-F238E27FC236}">
                        <a16:creationId xmlns:a16="http://schemas.microsoft.com/office/drawing/2014/main" id="{2D00DA8E-DB15-C5D7-6F0A-0AB3A97837AE}"/>
                      </a:ext>
                    </a:extLst>
                  </p:cNvPr>
                  <p:cNvGrpSpPr/>
                  <p:nvPr/>
                </p:nvGrpSpPr>
                <p:grpSpPr>
                  <a:xfrm>
                    <a:off x="8900003" y="31703537"/>
                    <a:ext cx="3772445" cy="5607901"/>
                    <a:chOff x="8900003" y="31703537"/>
                    <a:chExt cx="3772445" cy="5607901"/>
                  </a:xfrm>
                </p:grpSpPr>
                <p:grpSp>
                  <p:nvGrpSpPr>
                    <p:cNvPr id="2368" name="Group 2367">
                      <a:extLst>
                        <a:ext uri="{FF2B5EF4-FFF2-40B4-BE49-F238E27FC236}">
                          <a16:creationId xmlns:a16="http://schemas.microsoft.com/office/drawing/2014/main" id="{B65B74C1-89D6-7BE5-A4A3-A62181BD66A7}"/>
                        </a:ext>
                      </a:extLst>
                    </p:cNvPr>
                    <p:cNvGrpSpPr/>
                    <p:nvPr/>
                  </p:nvGrpSpPr>
                  <p:grpSpPr>
                    <a:xfrm>
                      <a:off x="8900003" y="35308881"/>
                      <a:ext cx="3772445" cy="2002557"/>
                      <a:chOff x="6881859" y="4871233"/>
                      <a:chExt cx="1213995" cy="919967"/>
                    </a:xfrm>
                  </p:grpSpPr>
                  <p:cxnSp>
                    <p:nvCxnSpPr>
                      <p:cNvPr id="2375" name="Straight Connector 2374">
                        <a:extLst>
                          <a:ext uri="{FF2B5EF4-FFF2-40B4-BE49-F238E27FC236}">
                            <a16:creationId xmlns:a16="http://schemas.microsoft.com/office/drawing/2014/main" id="{B2245965-80FC-F29E-C03A-8DFFEC518561}"/>
                          </a:ext>
                        </a:extLst>
                      </p:cNvPr>
                      <p:cNvCxnSpPr>
                        <a:cxnSpLocks/>
                      </p:cNvCxnSpPr>
                      <p:nvPr/>
                    </p:nvCxnSpPr>
                    <p:spPr>
                      <a:xfrm>
                        <a:off x="6881859" y="5334000"/>
                        <a:ext cx="433341"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6" name="Straight Connector 2375">
                        <a:extLst>
                          <a:ext uri="{FF2B5EF4-FFF2-40B4-BE49-F238E27FC236}">
                            <a16:creationId xmlns:a16="http://schemas.microsoft.com/office/drawing/2014/main" id="{7C148A2E-50F5-88DF-BE2C-6CBEF44F16C2}"/>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7" name="Straight Connector 2376">
                        <a:extLst>
                          <a:ext uri="{FF2B5EF4-FFF2-40B4-BE49-F238E27FC236}">
                            <a16:creationId xmlns:a16="http://schemas.microsoft.com/office/drawing/2014/main" id="{783348AF-CE10-4B99-70FF-C009325BFFAF}"/>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8" name="Straight Connector 2377">
                        <a:extLst>
                          <a:ext uri="{FF2B5EF4-FFF2-40B4-BE49-F238E27FC236}">
                            <a16:creationId xmlns:a16="http://schemas.microsoft.com/office/drawing/2014/main" id="{1F028A8E-11F2-9D9B-72CF-7D65980531A0}"/>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9" name="Straight Connector 2378">
                        <a:extLst>
                          <a:ext uri="{FF2B5EF4-FFF2-40B4-BE49-F238E27FC236}">
                            <a16:creationId xmlns:a16="http://schemas.microsoft.com/office/drawing/2014/main" id="{9D415048-273E-1D96-72B0-0DB1786C0EFA}"/>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nvGrpSpPr>
                    <p:cNvPr id="2369" name="Group 2368">
                      <a:extLst>
                        <a:ext uri="{FF2B5EF4-FFF2-40B4-BE49-F238E27FC236}">
                          <a16:creationId xmlns:a16="http://schemas.microsoft.com/office/drawing/2014/main" id="{60561297-669A-FF8F-DB8B-405A0D0284A7}"/>
                        </a:ext>
                      </a:extLst>
                    </p:cNvPr>
                    <p:cNvGrpSpPr/>
                    <p:nvPr/>
                  </p:nvGrpSpPr>
                  <p:grpSpPr>
                    <a:xfrm>
                      <a:off x="8947327" y="31703537"/>
                      <a:ext cx="3707257" cy="2002558"/>
                      <a:chOff x="6902837" y="4871233"/>
                      <a:chExt cx="1193017" cy="919967"/>
                    </a:xfrm>
                  </p:grpSpPr>
                  <p:cxnSp>
                    <p:nvCxnSpPr>
                      <p:cNvPr id="2370" name="Straight Connector 2369">
                        <a:extLst>
                          <a:ext uri="{FF2B5EF4-FFF2-40B4-BE49-F238E27FC236}">
                            <a16:creationId xmlns:a16="http://schemas.microsoft.com/office/drawing/2014/main" id="{1005C130-50E7-76A4-5AD0-48A00CEFD957}"/>
                          </a:ext>
                        </a:extLst>
                      </p:cNvPr>
                      <p:cNvCxnSpPr>
                        <a:cxnSpLocks/>
                      </p:cNvCxnSpPr>
                      <p:nvPr/>
                    </p:nvCxnSpPr>
                    <p:spPr>
                      <a:xfrm>
                        <a:off x="6902837" y="5328085"/>
                        <a:ext cx="412363"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1" name="Straight Connector 2370">
                        <a:extLst>
                          <a:ext uri="{FF2B5EF4-FFF2-40B4-BE49-F238E27FC236}">
                            <a16:creationId xmlns:a16="http://schemas.microsoft.com/office/drawing/2014/main" id="{60C209F3-AA4D-5A35-87C1-51DDC179A986}"/>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2" name="Straight Connector 2371">
                        <a:extLst>
                          <a:ext uri="{FF2B5EF4-FFF2-40B4-BE49-F238E27FC236}">
                            <a16:creationId xmlns:a16="http://schemas.microsoft.com/office/drawing/2014/main" id="{EAF41FB3-49D0-5031-A29A-BBDBDC46F3E5}"/>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3" name="Straight Connector 2372">
                        <a:extLst>
                          <a:ext uri="{FF2B5EF4-FFF2-40B4-BE49-F238E27FC236}">
                            <a16:creationId xmlns:a16="http://schemas.microsoft.com/office/drawing/2014/main" id="{C2A4E1E0-82A1-6F01-19F3-3553E411CF68}"/>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4" name="Straight Connector 2373">
                        <a:extLst>
                          <a:ext uri="{FF2B5EF4-FFF2-40B4-BE49-F238E27FC236}">
                            <a16:creationId xmlns:a16="http://schemas.microsoft.com/office/drawing/2014/main" id="{0E597662-39EA-5B6E-8879-48F35C49C94E}"/>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cxnSp>
                <p:nvCxnSpPr>
                  <p:cNvPr id="2367" name="Straight Connector 2366">
                    <a:extLst>
                      <a:ext uri="{FF2B5EF4-FFF2-40B4-BE49-F238E27FC236}">
                        <a16:creationId xmlns:a16="http://schemas.microsoft.com/office/drawing/2014/main" id="{39834240-01DD-2C59-347B-0E4E52EE4B9C}"/>
                      </a:ext>
                    </a:extLst>
                  </p:cNvPr>
                  <p:cNvCxnSpPr>
                    <a:cxnSpLocks/>
                  </p:cNvCxnSpPr>
                  <p:nvPr/>
                </p:nvCxnSpPr>
                <p:spPr>
                  <a:xfrm>
                    <a:off x="8947326" y="32645798"/>
                    <a:ext cx="0" cy="2117795"/>
                  </a:xfrm>
                  <a:prstGeom prst="line">
                    <a:avLst/>
                  </a:prstGeom>
                  <a:ln w="101600"/>
                </p:spPr>
                <p:style>
                  <a:lnRef idx="1">
                    <a:schemeClr val="dk1"/>
                  </a:lnRef>
                  <a:fillRef idx="0">
                    <a:schemeClr val="dk1"/>
                  </a:fillRef>
                  <a:effectRef idx="0">
                    <a:schemeClr val="dk1"/>
                  </a:effectRef>
                  <a:fontRef idx="minor">
                    <a:schemeClr val="tx1"/>
                  </a:fontRef>
                </p:style>
              </p:cxnSp>
            </p:grpSp>
            <p:cxnSp>
              <p:nvCxnSpPr>
                <p:cNvPr id="2358" name="Straight Connector 2357">
                  <a:extLst>
                    <a:ext uri="{FF2B5EF4-FFF2-40B4-BE49-F238E27FC236}">
                      <a16:creationId xmlns:a16="http://schemas.microsoft.com/office/drawing/2014/main" id="{AF68AB34-C167-7D48-B939-FEC55F60FE24}"/>
                    </a:ext>
                  </a:extLst>
                </p:cNvPr>
                <p:cNvCxnSpPr>
                  <a:cxnSpLocks/>
                </p:cNvCxnSpPr>
                <p:nvPr/>
              </p:nvCxnSpPr>
              <p:spPr>
                <a:xfrm>
                  <a:off x="7695196" y="37272460"/>
                  <a:ext cx="0" cy="783997"/>
                </a:xfrm>
                <a:prstGeom prst="line">
                  <a:avLst/>
                </a:prstGeom>
                <a:ln w="101600"/>
              </p:spPr>
              <p:style>
                <a:lnRef idx="1">
                  <a:schemeClr val="dk1"/>
                </a:lnRef>
                <a:fillRef idx="0">
                  <a:schemeClr val="dk1"/>
                </a:fillRef>
                <a:effectRef idx="0">
                  <a:schemeClr val="dk1"/>
                </a:effectRef>
                <a:fontRef idx="minor">
                  <a:schemeClr val="tx1"/>
                </a:fontRef>
              </p:style>
            </p:cxnSp>
            <p:sp>
              <p:nvSpPr>
                <p:cNvPr id="2359" name="Diamond 2358">
                  <a:extLst>
                    <a:ext uri="{FF2B5EF4-FFF2-40B4-BE49-F238E27FC236}">
                      <a16:creationId xmlns:a16="http://schemas.microsoft.com/office/drawing/2014/main" id="{860B691E-C29A-E588-FCB2-1E7190F0A612}"/>
                    </a:ext>
                  </a:extLst>
                </p:cNvPr>
                <p:cNvSpPr/>
                <p:nvPr/>
              </p:nvSpPr>
              <p:spPr>
                <a:xfrm>
                  <a:off x="6579945" y="35953441"/>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Diamond 2359">
                  <a:extLst>
                    <a:ext uri="{FF2B5EF4-FFF2-40B4-BE49-F238E27FC236}">
                      <a16:creationId xmlns:a16="http://schemas.microsoft.com/office/drawing/2014/main" id="{FD7FE347-712D-6C1C-8096-CEA7728A5C03}"/>
                    </a:ext>
                  </a:extLst>
                </p:cNvPr>
                <p:cNvSpPr/>
                <p:nvPr/>
              </p:nvSpPr>
              <p:spPr>
                <a:xfrm>
                  <a:off x="8274346" y="35888110"/>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61" name="Oval 2360">
                  <a:extLst>
                    <a:ext uri="{FF2B5EF4-FFF2-40B4-BE49-F238E27FC236}">
                      <a16:creationId xmlns:a16="http://schemas.microsoft.com/office/drawing/2014/main" id="{D5DB69C4-114F-61C4-9775-9BF4D444225B}"/>
                    </a:ext>
                  </a:extLst>
                </p:cNvPr>
                <p:cNvSpPr/>
                <p:nvPr/>
              </p:nvSpPr>
              <p:spPr>
                <a:xfrm>
                  <a:off x="6172200" y="33928493"/>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a:extLst>
                    <a:ext uri="{FF2B5EF4-FFF2-40B4-BE49-F238E27FC236}">
                      <a16:creationId xmlns:a16="http://schemas.microsoft.com/office/drawing/2014/main" id="{68262DD2-B60B-9419-B0C6-BCBE78E7BEB8}"/>
                    </a:ext>
                  </a:extLst>
                </p:cNvPr>
                <p:cNvSpPr/>
                <p:nvPr/>
              </p:nvSpPr>
              <p:spPr>
                <a:xfrm>
                  <a:off x="7816973" y="33904497"/>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Oval 2362">
                  <a:extLst>
                    <a:ext uri="{FF2B5EF4-FFF2-40B4-BE49-F238E27FC236}">
                      <a16:creationId xmlns:a16="http://schemas.microsoft.com/office/drawing/2014/main" id="{8B15C596-108D-6715-E717-31DBAA3339E9}"/>
                    </a:ext>
                  </a:extLst>
                </p:cNvPr>
                <p:cNvSpPr/>
                <p:nvPr/>
              </p:nvSpPr>
              <p:spPr>
                <a:xfrm>
                  <a:off x="8721932" y="33904497"/>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a:extLst>
                    <a:ext uri="{FF2B5EF4-FFF2-40B4-BE49-F238E27FC236}">
                      <a16:creationId xmlns:a16="http://schemas.microsoft.com/office/drawing/2014/main" id="{EC59EBC7-8F30-6497-648B-A2EF10C806C8}"/>
                    </a:ext>
                  </a:extLst>
                </p:cNvPr>
                <p:cNvSpPr/>
                <p:nvPr/>
              </p:nvSpPr>
              <p:spPr>
                <a:xfrm>
                  <a:off x="7075912" y="3392849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 name="5-Point Star 2355">
                <a:extLst>
                  <a:ext uri="{FF2B5EF4-FFF2-40B4-BE49-F238E27FC236}">
                    <a16:creationId xmlns:a16="http://schemas.microsoft.com/office/drawing/2014/main" id="{3AE560C2-5B54-5220-EDFF-B8B20BCB61B1}"/>
                  </a:ext>
                </a:extLst>
              </p:cNvPr>
              <p:cNvSpPr/>
              <p:nvPr/>
            </p:nvSpPr>
            <p:spPr>
              <a:xfrm rot="17269488">
                <a:off x="7497051" y="36490596"/>
                <a:ext cx="951802" cy="914317"/>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5" name="Group 2294">
              <a:extLst>
                <a:ext uri="{FF2B5EF4-FFF2-40B4-BE49-F238E27FC236}">
                  <a16:creationId xmlns:a16="http://schemas.microsoft.com/office/drawing/2014/main" id="{CE1B823B-7ACF-4E03-E12E-376AE7C6B448}"/>
                </a:ext>
              </a:extLst>
            </p:cNvPr>
            <p:cNvGrpSpPr/>
            <p:nvPr/>
          </p:nvGrpSpPr>
          <p:grpSpPr>
            <a:xfrm>
              <a:off x="9759265" y="32449686"/>
              <a:ext cx="1403190" cy="4019218"/>
              <a:chOff x="10342925" y="33521533"/>
              <a:chExt cx="1403190" cy="4019218"/>
            </a:xfrm>
          </p:grpSpPr>
          <p:cxnSp>
            <p:nvCxnSpPr>
              <p:cNvPr id="2347" name="Straight Connector 2346">
                <a:extLst>
                  <a:ext uri="{FF2B5EF4-FFF2-40B4-BE49-F238E27FC236}">
                    <a16:creationId xmlns:a16="http://schemas.microsoft.com/office/drawing/2014/main" id="{9D2AD280-A5D1-A339-78E9-A0E5E4015106}"/>
                  </a:ext>
                </a:extLst>
              </p:cNvPr>
              <p:cNvCxnSpPr>
                <a:cxnSpLocks/>
              </p:cNvCxnSpPr>
              <p:nvPr/>
            </p:nvCxnSpPr>
            <p:spPr>
              <a:xfrm flipV="1">
                <a:off x="11057683" y="35811420"/>
                <a:ext cx="0" cy="1729331"/>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8" name="Straight Connector 2347">
                <a:extLst>
                  <a:ext uri="{FF2B5EF4-FFF2-40B4-BE49-F238E27FC236}">
                    <a16:creationId xmlns:a16="http://schemas.microsoft.com/office/drawing/2014/main" id="{A7131F93-F66E-D07A-2EC6-FBA17E931531}"/>
                  </a:ext>
                </a:extLst>
              </p:cNvPr>
              <p:cNvCxnSpPr>
                <a:cxnSpLocks/>
              </p:cNvCxnSpPr>
              <p:nvPr/>
            </p:nvCxnSpPr>
            <p:spPr>
              <a:xfrm rot="16200000">
                <a:off x="10827690"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9" name="Straight Connector 2348">
                <a:extLst>
                  <a:ext uri="{FF2B5EF4-FFF2-40B4-BE49-F238E27FC236}">
                    <a16:creationId xmlns:a16="http://schemas.microsoft.com/office/drawing/2014/main" id="{5B4EF015-8EB7-B206-3C26-C213C1F14C93}"/>
                  </a:ext>
                </a:extLst>
              </p:cNvPr>
              <p:cNvCxnSpPr>
                <a:cxnSpLocks/>
              </p:cNvCxnSpPr>
              <p:nvPr/>
            </p:nvCxnSpPr>
            <p:spPr>
              <a:xfrm rot="16200000">
                <a:off x="11287677"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0" name="Straight Connector 2349">
                <a:extLst>
                  <a:ext uri="{FF2B5EF4-FFF2-40B4-BE49-F238E27FC236}">
                    <a16:creationId xmlns:a16="http://schemas.microsoft.com/office/drawing/2014/main" id="{C29E062A-12E1-D4B3-4F2F-832E7C182725}"/>
                  </a:ext>
                </a:extLst>
              </p:cNvPr>
              <p:cNvCxnSpPr>
                <a:cxnSpLocks/>
              </p:cNvCxnSpPr>
              <p:nvPr/>
            </p:nvCxnSpPr>
            <p:spPr>
              <a:xfrm rot="16200000" flipH="1">
                <a:off x="10459186" y="34784647"/>
                <a:ext cx="2093118"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1" name="Straight Connector 2350">
                <a:extLst>
                  <a:ext uri="{FF2B5EF4-FFF2-40B4-BE49-F238E27FC236}">
                    <a16:creationId xmlns:a16="http://schemas.microsoft.com/office/drawing/2014/main" id="{B624F319-4CCB-BB5C-2C94-36BAC2F3BC76}"/>
                  </a:ext>
                </a:extLst>
              </p:cNvPr>
              <p:cNvCxnSpPr>
                <a:cxnSpLocks/>
              </p:cNvCxnSpPr>
              <p:nvPr/>
            </p:nvCxnSpPr>
            <p:spPr>
              <a:xfrm rot="16200000" flipH="1">
                <a:off x="9548338" y="34801632"/>
                <a:ext cx="2093118" cy="5602"/>
              </a:xfrm>
              <a:prstGeom prst="line">
                <a:avLst/>
              </a:prstGeom>
              <a:ln w="101600"/>
            </p:spPr>
            <p:style>
              <a:lnRef idx="1">
                <a:schemeClr val="dk1"/>
              </a:lnRef>
              <a:fillRef idx="0">
                <a:schemeClr val="dk1"/>
              </a:fillRef>
              <a:effectRef idx="0">
                <a:schemeClr val="dk1"/>
              </a:effectRef>
              <a:fontRef idx="minor">
                <a:schemeClr val="tx1"/>
              </a:fontRef>
            </p:style>
          </p:cxnSp>
          <p:sp>
            <p:nvSpPr>
              <p:cNvPr id="2352" name="Diamond 2351">
                <a:extLst>
                  <a:ext uri="{FF2B5EF4-FFF2-40B4-BE49-F238E27FC236}">
                    <a16:creationId xmlns:a16="http://schemas.microsoft.com/office/drawing/2014/main" id="{E6CDEBBB-6ECB-1A82-12CF-F5BAE6857B30}"/>
                  </a:ext>
                </a:extLst>
              </p:cNvPr>
              <p:cNvSpPr/>
              <p:nvPr/>
            </p:nvSpPr>
            <p:spPr>
              <a:xfrm>
                <a:off x="10800298" y="35505146"/>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53" name="Oval 2352">
                <a:extLst>
                  <a:ext uri="{FF2B5EF4-FFF2-40B4-BE49-F238E27FC236}">
                    <a16:creationId xmlns:a16="http://schemas.microsoft.com/office/drawing/2014/main" id="{D8504619-870E-BC6A-AB0D-BC04A54C3E02}"/>
                  </a:ext>
                </a:extLst>
              </p:cNvPr>
              <p:cNvSpPr/>
              <p:nvPr/>
            </p:nvSpPr>
            <p:spPr>
              <a:xfrm>
                <a:off x="10342925" y="33521533"/>
                <a:ext cx="498231" cy="478465"/>
              </a:xfrm>
              <a:prstGeom prst="ellipse">
                <a:avLst/>
              </a:prstGeom>
              <a:solidFill>
                <a:schemeClr val="accent1">
                  <a:lumMod val="60000"/>
                  <a:lumOff val="4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a:extLst>
                  <a:ext uri="{FF2B5EF4-FFF2-40B4-BE49-F238E27FC236}">
                    <a16:creationId xmlns:a16="http://schemas.microsoft.com/office/drawing/2014/main" id="{F69B57B2-6F57-43FA-DF9A-6EF550E48F5F}"/>
                  </a:ext>
                </a:extLst>
              </p:cNvPr>
              <p:cNvSpPr/>
              <p:nvPr/>
            </p:nvSpPr>
            <p:spPr>
              <a:xfrm>
                <a:off x="11247884" y="3352153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6" name="Group 2295">
              <a:extLst>
                <a:ext uri="{FF2B5EF4-FFF2-40B4-BE49-F238E27FC236}">
                  <a16:creationId xmlns:a16="http://schemas.microsoft.com/office/drawing/2014/main" id="{4F421DDE-C90B-B8DC-92D9-59E741F71F99}"/>
                </a:ext>
              </a:extLst>
            </p:cNvPr>
            <p:cNvGrpSpPr/>
            <p:nvPr/>
          </p:nvGrpSpPr>
          <p:grpSpPr>
            <a:xfrm>
              <a:off x="12227943" y="35383490"/>
              <a:ext cx="2380145" cy="1367938"/>
              <a:chOff x="11978407" y="36057840"/>
              <a:chExt cx="2970654" cy="1840061"/>
            </a:xfrm>
          </p:grpSpPr>
          <p:grpSp>
            <p:nvGrpSpPr>
              <p:cNvPr id="2339" name="Group 2338">
                <a:extLst>
                  <a:ext uri="{FF2B5EF4-FFF2-40B4-BE49-F238E27FC236}">
                    <a16:creationId xmlns:a16="http://schemas.microsoft.com/office/drawing/2014/main" id="{218B4BFF-85A1-AC58-FC3F-AC2F16C53F82}"/>
                  </a:ext>
                </a:extLst>
              </p:cNvPr>
              <p:cNvGrpSpPr/>
              <p:nvPr/>
            </p:nvGrpSpPr>
            <p:grpSpPr>
              <a:xfrm rot="5400000">
                <a:off x="12665902" y="35592731"/>
                <a:ext cx="1428021" cy="2803011"/>
                <a:chOff x="10592097" y="33731601"/>
                <a:chExt cx="925573" cy="3211024"/>
              </a:xfrm>
            </p:grpSpPr>
            <p:cxnSp>
              <p:nvCxnSpPr>
                <p:cNvPr id="2342" name="Straight Connector 2341">
                  <a:extLst>
                    <a:ext uri="{FF2B5EF4-FFF2-40B4-BE49-F238E27FC236}">
                      <a16:creationId xmlns:a16="http://schemas.microsoft.com/office/drawing/2014/main" id="{CB69666C-D2BF-DBCC-8A02-5698313F9320}"/>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43" name="Straight Connector 2342">
                  <a:extLst>
                    <a:ext uri="{FF2B5EF4-FFF2-40B4-BE49-F238E27FC236}">
                      <a16:creationId xmlns:a16="http://schemas.microsoft.com/office/drawing/2014/main" id="{2471E24F-8CD7-9E8B-9D66-986B288584FE}"/>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4" name="Straight Connector 2343">
                  <a:extLst>
                    <a:ext uri="{FF2B5EF4-FFF2-40B4-BE49-F238E27FC236}">
                      <a16:creationId xmlns:a16="http://schemas.microsoft.com/office/drawing/2014/main" id="{330E5D22-6AED-EED8-E744-86AD9D8CCAA2}"/>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5" name="Straight Connector 2344">
                  <a:extLst>
                    <a:ext uri="{FF2B5EF4-FFF2-40B4-BE49-F238E27FC236}">
                      <a16:creationId xmlns:a16="http://schemas.microsoft.com/office/drawing/2014/main" id="{52D9B62F-75EF-5523-6D6D-89934926DEA1}"/>
                    </a:ext>
                  </a:extLst>
                </p:cNvPr>
                <p:cNvCxnSpPr>
                  <a:cxnSpLocks/>
                </p:cNvCxnSpPr>
                <p:nvPr/>
              </p:nvCxnSpPr>
              <p:spPr>
                <a:xfrm rot="16200000" flipH="1">
                  <a:off x="10459186" y="34778160"/>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46" name="Straight Connector 2345">
                  <a:extLst>
                    <a:ext uri="{FF2B5EF4-FFF2-40B4-BE49-F238E27FC236}">
                      <a16:creationId xmlns:a16="http://schemas.microsoft.com/office/drawing/2014/main" id="{7980C760-151C-4F2A-19B7-F5C4823F3615}"/>
                    </a:ext>
                  </a:extLst>
                </p:cNvPr>
                <p:cNvCxnSpPr>
                  <a:cxnSpLocks/>
                </p:cNvCxnSpPr>
                <p:nvPr/>
              </p:nvCxnSpPr>
              <p:spPr>
                <a:xfrm rot="16200000" flipH="1">
                  <a:off x="9548339" y="34795145"/>
                  <a:ext cx="2093118" cy="5602"/>
                </a:xfrm>
                <a:prstGeom prst="line">
                  <a:avLst/>
                </a:prstGeom>
                <a:ln w="88900"/>
              </p:spPr>
              <p:style>
                <a:lnRef idx="1">
                  <a:schemeClr val="dk1"/>
                </a:lnRef>
                <a:fillRef idx="0">
                  <a:schemeClr val="dk1"/>
                </a:fillRef>
                <a:effectRef idx="0">
                  <a:schemeClr val="dk1"/>
                </a:effectRef>
                <a:fontRef idx="minor">
                  <a:schemeClr val="tx1"/>
                </a:fontRef>
              </p:style>
            </p:cxnSp>
          </p:grpSp>
          <p:sp>
            <p:nvSpPr>
              <p:cNvPr id="2340" name="Oval 2339">
                <a:extLst>
                  <a:ext uri="{FF2B5EF4-FFF2-40B4-BE49-F238E27FC236}">
                    <a16:creationId xmlns:a16="http://schemas.microsoft.com/office/drawing/2014/main" id="{F15F2183-6C16-7AEC-BEBD-1FB1539E5E12}"/>
                  </a:ext>
                </a:extLst>
              </p:cNvPr>
              <p:cNvSpPr/>
              <p:nvPr/>
            </p:nvSpPr>
            <p:spPr>
              <a:xfrm>
                <a:off x="14550299" y="36057840"/>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2340">
                <a:extLst>
                  <a:ext uri="{FF2B5EF4-FFF2-40B4-BE49-F238E27FC236}">
                    <a16:creationId xmlns:a16="http://schemas.microsoft.com/office/drawing/2014/main" id="{FC115EDB-34AF-8EB5-4356-A6866A7B7FE2}"/>
                  </a:ext>
                </a:extLst>
              </p:cNvPr>
              <p:cNvSpPr/>
              <p:nvPr/>
            </p:nvSpPr>
            <p:spPr>
              <a:xfrm>
                <a:off x="14550299" y="37506927"/>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7" name="Group 2296">
              <a:extLst>
                <a:ext uri="{FF2B5EF4-FFF2-40B4-BE49-F238E27FC236}">
                  <a16:creationId xmlns:a16="http://schemas.microsoft.com/office/drawing/2014/main" id="{5DF588B2-1E1E-111B-9184-0C9963E961FA}"/>
                </a:ext>
              </a:extLst>
            </p:cNvPr>
            <p:cNvGrpSpPr/>
            <p:nvPr/>
          </p:nvGrpSpPr>
          <p:grpSpPr>
            <a:xfrm>
              <a:off x="12202804" y="32313441"/>
              <a:ext cx="2453474" cy="1931799"/>
              <a:chOff x="12096825" y="33811092"/>
              <a:chExt cx="2453474" cy="1931799"/>
            </a:xfrm>
          </p:grpSpPr>
          <p:grpSp>
            <p:nvGrpSpPr>
              <p:cNvPr id="2319" name="Group 2318">
                <a:extLst>
                  <a:ext uri="{FF2B5EF4-FFF2-40B4-BE49-F238E27FC236}">
                    <a16:creationId xmlns:a16="http://schemas.microsoft.com/office/drawing/2014/main" id="{5206BDBD-6074-357B-0861-403D7DB45CD6}"/>
                  </a:ext>
                </a:extLst>
              </p:cNvPr>
              <p:cNvGrpSpPr/>
              <p:nvPr/>
            </p:nvGrpSpPr>
            <p:grpSpPr>
              <a:xfrm rot="5400000">
                <a:off x="12492799" y="33954117"/>
                <a:ext cx="925573" cy="1717522"/>
                <a:chOff x="10592097" y="33783976"/>
                <a:chExt cx="925573" cy="3158649"/>
              </a:xfrm>
            </p:grpSpPr>
            <p:cxnSp>
              <p:nvCxnSpPr>
                <p:cNvPr id="2334" name="Straight Connector 2333">
                  <a:extLst>
                    <a:ext uri="{FF2B5EF4-FFF2-40B4-BE49-F238E27FC236}">
                      <a16:creationId xmlns:a16="http://schemas.microsoft.com/office/drawing/2014/main" id="{7D043D82-B215-5C1D-EC84-71F1C0F1E650}"/>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35" name="Straight Connector 2334">
                  <a:extLst>
                    <a:ext uri="{FF2B5EF4-FFF2-40B4-BE49-F238E27FC236}">
                      <a16:creationId xmlns:a16="http://schemas.microsoft.com/office/drawing/2014/main" id="{29E5B975-05EB-76EB-D021-35A712051606}"/>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6" name="Straight Connector 2335">
                  <a:extLst>
                    <a:ext uri="{FF2B5EF4-FFF2-40B4-BE49-F238E27FC236}">
                      <a16:creationId xmlns:a16="http://schemas.microsoft.com/office/drawing/2014/main" id="{5993E755-DA25-5F8F-0EA8-3415D57C2A13}"/>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7" name="Straight Connector 2336">
                  <a:extLst>
                    <a:ext uri="{FF2B5EF4-FFF2-40B4-BE49-F238E27FC236}">
                      <a16:creationId xmlns:a16="http://schemas.microsoft.com/office/drawing/2014/main" id="{E2DAE78B-A801-B602-4FB4-D5A6D91E0C98}"/>
                    </a:ext>
                  </a:extLst>
                </p:cNvPr>
                <p:cNvCxnSpPr>
                  <a:cxnSpLocks/>
                </p:cNvCxnSpPr>
                <p:nvPr/>
              </p:nvCxnSpPr>
              <p:spPr>
                <a:xfrm rot="16200000" flipH="1">
                  <a:off x="10459186" y="34830535"/>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8" name="Straight Connector 2337">
                  <a:extLst>
                    <a:ext uri="{FF2B5EF4-FFF2-40B4-BE49-F238E27FC236}">
                      <a16:creationId xmlns:a16="http://schemas.microsoft.com/office/drawing/2014/main" id="{93587160-17CF-F4E7-18C3-774DC3F64E91}"/>
                    </a:ext>
                  </a:extLst>
                </p:cNvPr>
                <p:cNvCxnSpPr>
                  <a:cxnSpLocks/>
                </p:cNvCxnSpPr>
                <p:nvPr/>
              </p:nvCxnSpPr>
              <p:spPr>
                <a:xfrm rot="16200000" flipH="1">
                  <a:off x="9548339" y="34847520"/>
                  <a:ext cx="2093118" cy="5602"/>
                </a:xfrm>
                <a:prstGeom prst="line">
                  <a:avLst/>
                </a:prstGeom>
                <a:ln w="88900"/>
              </p:spPr>
              <p:style>
                <a:lnRef idx="1">
                  <a:schemeClr val="dk1"/>
                </a:lnRef>
                <a:fillRef idx="0">
                  <a:schemeClr val="dk1"/>
                </a:fillRef>
                <a:effectRef idx="0">
                  <a:schemeClr val="dk1"/>
                </a:effectRef>
                <a:fontRef idx="minor">
                  <a:schemeClr val="tx1"/>
                </a:fontRef>
              </p:style>
            </p:cxnSp>
          </p:grpSp>
          <p:grpSp>
            <p:nvGrpSpPr>
              <p:cNvPr id="2320" name="Group 2319">
                <a:extLst>
                  <a:ext uri="{FF2B5EF4-FFF2-40B4-BE49-F238E27FC236}">
                    <a16:creationId xmlns:a16="http://schemas.microsoft.com/office/drawing/2014/main" id="{8C6CFE7D-DBC6-38D9-E443-2ED313BD4210}"/>
                  </a:ext>
                </a:extLst>
              </p:cNvPr>
              <p:cNvGrpSpPr/>
              <p:nvPr/>
            </p:nvGrpSpPr>
            <p:grpSpPr>
              <a:xfrm>
                <a:off x="13764983" y="34893425"/>
                <a:ext cx="620675" cy="717387"/>
                <a:chOff x="13737632" y="34815677"/>
                <a:chExt cx="754270" cy="1019738"/>
              </a:xfrm>
            </p:grpSpPr>
            <p:cxnSp>
              <p:nvCxnSpPr>
                <p:cNvPr id="2331" name="Straight Connector 2330">
                  <a:extLst>
                    <a:ext uri="{FF2B5EF4-FFF2-40B4-BE49-F238E27FC236}">
                      <a16:creationId xmlns:a16="http://schemas.microsoft.com/office/drawing/2014/main" id="{0F245B6F-73E8-A999-02EB-957D9A0EC5A5}"/>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2" name="Straight Connector 2331">
                  <a:extLst>
                    <a:ext uri="{FF2B5EF4-FFF2-40B4-BE49-F238E27FC236}">
                      <a16:creationId xmlns:a16="http://schemas.microsoft.com/office/drawing/2014/main" id="{A0317393-B34F-6410-DB47-9ACCBFF8E6DB}"/>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3" name="Straight Connector 2332">
                  <a:extLst>
                    <a:ext uri="{FF2B5EF4-FFF2-40B4-BE49-F238E27FC236}">
                      <a16:creationId xmlns:a16="http://schemas.microsoft.com/office/drawing/2014/main" id="{D4D92A64-4B83-DA74-0F95-AE8437F6C0D2}"/>
                    </a:ext>
                  </a:extLst>
                </p:cNvPr>
                <p:cNvCxnSpPr>
                  <a:cxnSpLocks/>
                </p:cNvCxnSpPr>
                <p:nvPr/>
              </p:nvCxnSpPr>
              <p:spPr>
                <a:xfrm>
                  <a:off x="13737632"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1" name="Straight Connector 2320">
                <a:extLst>
                  <a:ext uri="{FF2B5EF4-FFF2-40B4-BE49-F238E27FC236}">
                    <a16:creationId xmlns:a16="http://schemas.microsoft.com/office/drawing/2014/main" id="{9DB7B17C-EC61-864F-91E8-983179F9A80C}"/>
                  </a:ext>
                </a:extLst>
              </p:cNvPr>
              <p:cNvCxnSpPr>
                <a:cxnSpLocks/>
              </p:cNvCxnSpPr>
              <p:nvPr/>
            </p:nvCxnSpPr>
            <p:spPr>
              <a:xfrm>
                <a:off x="13745136" y="34893425"/>
                <a:ext cx="620675" cy="1081"/>
              </a:xfrm>
              <a:prstGeom prst="line">
                <a:avLst/>
              </a:prstGeom>
              <a:ln w="101600"/>
            </p:spPr>
            <p:style>
              <a:lnRef idx="1">
                <a:schemeClr val="dk1"/>
              </a:lnRef>
              <a:fillRef idx="0">
                <a:schemeClr val="dk1"/>
              </a:fillRef>
              <a:effectRef idx="0">
                <a:schemeClr val="dk1"/>
              </a:effectRef>
              <a:fontRef idx="minor">
                <a:schemeClr val="tx1"/>
              </a:fontRef>
            </p:style>
          </p:cxnSp>
          <p:grpSp>
            <p:nvGrpSpPr>
              <p:cNvPr id="2322" name="Group 2321">
                <a:extLst>
                  <a:ext uri="{FF2B5EF4-FFF2-40B4-BE49-F238E27FC236}">
                    <a16:creationId xmlns:a16="http://schemas.microsoft.com/office/drawing/2014/main" id="{22F7666C-815D-D0F5-5E60-AD286A518CA3}"/>
                  </a:ext>
                </a:extLst>
              </p:cNvPr>
              <p:cNvGrpSpPr/>
              <p:nvPr/>
            </p:nvGrpSpPr>
            <p:grpSpPr>
              <a:xfrm>
                <a:off x="13791196" y="33936073"/>
                <a:ext cx="620675" cy="717387"/>
                <a:chOff x="13709500" y="34815677"/>
                <a:chExt cx="754270" cy="1019738"/>
              </a:xfrm>
            </p:grpSpPr>
            <p:cxnSp>
              <p:nvCxnSpPr>
                <p:cNvPr id="2328" name="Straight Connector 2327">
                  <a:extLst>
                    <a:ext uri="{FF2B5EF4-FFF2-40B4-BE49-F238E27FC236}">
                      <a16:creationId xmlns:a16="http://schemas.microsoft.com/office/drawing/2014/main" id="{A14C5243-F4D6-4806-4A4E-E83EFDD193FB}"/>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29" name="Straight Connector 2328">
                  <a:extLst>
                    <a:ext uri="{FF2B5EF4-FFF2-40B4-BE49-F238E27FC236}">
                      <a16:creationId xmlns:a16="http://schemas.microsoft.com/office/drawing/2014/main" id="{3EE22517-274A-578C-0053-840BF917FEED}"/>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0" name="Straight Connector 2329">
                  <a:extLst>
                    <a:ext uri="{FF2B5EF4-FFF2-40B4-BE49-F238E27FC236}">
                      <a16:creationId xmlns:a16="http://schemas.microsoft.com/office/drawing/2014/main" id="{9751542E-5D94-345A-914C-EC6107E63DF7}"/>
                    </a:ext>
                  </a:extLst>
                </p:cNvPr>
                <p:cNvCxnSpPr>
                  <a:cxnSpLocks/>
                </p:cNvCxnSpPr>
                <p:nvPr/>
              </p:nvCxnSpPr>
              <p:spPr>
                <a:xfrm>
                  <a:off x="13709500"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3" name="Straight Connector 2322">
                <a:extLst>
                  <a:ext uri="{FF2B5EF4-FFF2-40B4-BE49-F238E27FC236}">
                    <a16:creationId xmlns:a16="http://schemas.microsoft.com/office/drawing/2014/main" id="{EACCB862-F3F5-9F3C-F9B0-C6DAF9B8FCBF}"/>
                  </a:ext>
                </a:extLst>
              </p:cNvPr>
              <p:cNvCxnSpPr>
                <a:cxnSpLocks/>
              </p:cNvCxnSpPr>
              <p:nvPr/>
            </p:nvCxnSpPr>
            <p:spPr>
              <a:xfrm>
                <a:off x="13802852" y="33975954"/>
                <a:ext cx="620675" cy="1081"/>
              </a:xfrm>
              <a:prstGeom prst="line">
                <a:avLst/>
              </a:prstGeom>
              <a:ln w="101600"/>
            </p:spPr>
            <p:style>
              <a:lnRef idx="1">
                <a:schemeClr val="dk1"/>
              </a:lnRef>
              <a:fillRef idx="0">
                <a:schemeClr val="dk1"/>
              </a:fillRef>
              <a:effectRef idx="0">
                <a:schemeClr val="dk1"/>
              </a:effectRef>
              <a:fontRef idx="minor">
                <a:schemeClr val="tx1"/>
              </a:fontRef>
            </p:style>
          </p:cxnSp>
          <p:sp>
            <p:nvSpPr>
              <p:cNvPr id="2324" name="Oval 2323">
                <a:extLst>
                  <a:ext uri="{FF2B5EF4-FFF2-40B4-BE49-F238E27FC236}">
                    <a16:creationId xmlns:a16="http://schemas.microsoft.com/office/drawing/2014/main" id="{418A2695-558C-80A5-0EE2-077779B1C90D}"/>
                  </a:ext>
                </a:extLst>
              </p:cNvPr>
              <p:cNvSpPr/>
              <p:nvPr/>
            </p:nvSpPr>
            <p:spPr>
              <a:xfrm>
                <a:off x="14223110" y="3444350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a:extLst>
                  <a:ext uri="{FF2B5EF4-FFF2-40B4-BE49-F238E27FC236}">
                    <a16:creationId xmlns:a16="http://schemas.microsoft.com/office/drawing/2014/main" id="{0CD60213-D871-758A-2980-BA30DBBAD064}"/>
                  </a:ext>
                </a:extLst>
              </p:cNvPr>
              <p:cNvSpPr/>
              <p:nvPr/>
            </p:nvSpPr>
            <p:spPr>
              <a:xfrm>
                <a:off x="14223110" y="33811092"/>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Oval 2325">
                <a:extLst>
                  <a:ext uri="{FF2B5EF4-FFF2-40B4-BE49-F238E27FC236}">
                    <a16:creationId xmlns:a16="http://schemas.microsoft.com/office/drawing/2014/main" id="{1C9091FF-C6EA-A140-D5C8-CE836080EEAB}"/>
                  </a:ext>
                </a:extLst>
              </p:cNvPr>
              <p:cNvSpPr/>
              <p:nvPr/>
            </p:nvSpPr>
            <p:spPr>
              <a:xfrm>
                <a:off x="14206569" y="3477238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Oval 2326">
                <a:extLst>
                  <a:ext uri="{FF2B5EF4-FFF2-40B4-BE49-F238E27FC236}">
                    <a16:creationId xmlns:a16="http://schemas.microsoft.com/office/drawing/2014/main" id="{C644B999-895A-530F-6BCE-CA6FED3CF14B}"/>
                  </a:ext>
                </a:extLst>
              </p:cNvPr>
              <p:cNvSpPr/>
              <p:nvPr/>
            </p:nvSpPr>
            <p:spPr>
              <a:xfrm>
                <a:off x="14202216" y="35439361"/>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8" name="Straight Connector 2297">
              <a:extLst>
                <a:ext uri="{FF2B5EF4-FFF2-40B4-BE49-F238E27FC236}">
                  <a16:creationId xmlns:a16="http://schemas.microsoft.com/office/drawing/2014/main" id="{B29A7BC4-DD55-049D-5A57-A0819F5CB796}"/>
                </a:ext>
              </a:extLst>
            </p:cNvPr>
            <p:cNvCxnSpPr>
              <a:cxnSpLocks/>
            </p:cNvCxnSpPr>
            <p:nvPr/>
          </p:nvCxnSpPr>
          <p:spPr>
            <a:xfrm>
              <a:off x="9143676" y="32484069"/>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9" name="Straight Connector 2298">
              <a:extLst>
                <a:ext uri="{FF2B5EF4-FFF2-40B4-BE49-F238E27FC236}">
                  <a16:creationId xmlns:a16="http://schemas.microsoft.com/office/drawing/2014/main" id="{4B211E0E-BAFE-FAA9-DA39-C30290F0D00F}"/>
                </a:ext>
              </a:extLst>
            </p:cNvPr>
            <p:cNvCxnSpPr>
              <a:cxnSpLocks/>
            </p:cNvCxnSpPr>
            <p:nvPr/>
          </p:nvCxnSpPr>
          <p:spPr>
            <a:xfrm>
              <a:off x="11680620" y="32468960"/>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0" name="Straight Connector 2299">
              <a:extLst>
                <a:ext uri="{FF2B5EF4-FFF2-40B4-BE49-F238E27FC236}">
                  <a16:creationId xmlns:a16="http://schemas.microsoft.com/office/drawing/2014/main" id="{4C07D6B8-E1AA-ABFA-1C46-1CBBFEB2AE21}"/>
                </a:ext>
              </a:extLst>
            </p:cNvPr>
            <p:cNvCxnSpPr>
              <a:cxnSpLocks/>
            </p:cNvCxnSpPr>
            <p:nvPr/>
          </p:nvCxnSpPr>
          <p:spPr>
            <a:xfrm flipH="1">
              <a:off x="11664176" y="34357920"/>
              <a:ext cx="3645953"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01" name="TextBox 2300">
              <a:extLst>
                <a:ext uri="{FF2B5EF4-FFF2-40B4-BE49-F238E27FC236}">
                  <a16:creationId xmlns:a16="http://schemas.microsoft.com/office/drawing/2014/main" id="{D5F62EC0-A2A2-7A19-501C-70B2A9D340B0}"/>
                </a:ext>
              </a:extLst>
            </p:cNvPr>
            <p:cNvSpPr txBox="1"/>
            <p:nvPr/>
          </p:nvSpPr>
          <p:spPr>
            <a:xfrm>
              <a:off x="6243150" y="31633222"/>
              <a:ext cx="2537066" cy="707886"/>
            </a:xfrm>
            <a:prstGeom prst="rect">
              <a:avLst/>
            </a:prstGeom>
            <a:noFill/>
          </p:spPr>
          <p:txBody>
            <a:bodyPr wrap="square" rtlCol="0">
              <a:spAutoFit/>
            </a:bodyPr>
            <a:lstStyle/>
            <a:p>
              <a:r>
                <a:rPr lang="en-US" sz="4000" b="1" dirty="0"/>
                <a:t>Pre-LUCA</a:t>
              </a:r>
            </a:p>
          </p:txBody>
        </p:sp>
        <p:sp>
          <p:nvSpPr>
            <p:cNvPr id="2302" name="TextBox 2301">
              <a:extLst>
                <a:ext uri="{FF2B5EF4-FFF2-40B4-BE49-F238E27FC236}">
                  <a16:creationId xmlns:a16="http://schemas.microsoft.com/office/drawing/2014/main" id="{5826088C-4756-3073-CD4B-EAE9278287C6}"/>
                </a:ext>
              </a:extLst>
            </p:cNvPr>
            <p:cNvSpPr txBox="1"/>
            <p:nvPr/>
          </p:nvSpPr>
          <p:spPr>
            <a:xfrm>
              <a:off x="9777150" y="31656355"/>
              <a:ext cx="1576615" cy="707886"/>
            </a:xfrm>
            <a:prstGeom prst="rect">
              <a:avLst/>
            </a:prstGeom>
            <a:noFill/>
          </p:spPr>
          <p:txBody>
            <a:bodyPr wrap="square" rtlCol="0">
              <a:spAutoFit/>
            </a:bodyPr>
            <a:lstStyle/>
            <a:p>
              <a:r>
                <a:rPr lang="en-US" sz="4000" b="1" dirty="0"/>
                <a:t>LUCA</a:t>
              </a:r>
            </a:p>
          </p:txBody>
        </p:sp>
        <p:sp>
          <p:nvSpPr>
            <p:cNvPr id="2303" name="TextBox 2302">
              <a:extLst>
                <a:ext uri="{FF2B5EF4-FFF2-40B4-BE49-F238E27FC236}">
                  <a16:creationId xmlns:a16="http://schemas.microsoft.com/office/drawing/2014/main" id="{7089454D-4058-2592-E5F7-8BAC4B14FA8F}"/>
                </a:ext>
              </a:extLst>
            </p:cNvPr>
            <p:cNvSpPr txBox="1"/>
            <p:nvPr/>
          </p:nvSpPr>
          <p:spPr>
            <a:xfrm>
              <a:off x="11715533" y="31644431"/>
              <a:ext cx="4307903" cy="707886"/>
            </a:xfrm>
            <a:prstGeom prst="rect">
              <a:avLst/>
            </a:prstGeom>
            <a:noFill/>
          </p:spPr>
          <p:txBody>
            <a:bodyPr wrap="square" rtlCol="0">
              <a:spAutoFit/>
            </a:bodyPr>
            <a:lstStyle/>
            <a:p>
              <a:r>
                <a:rPr lang="en-US" sz="4000" b="1" dirty="0"/>
                <a:t>Post-LUCA </a:t>
              </a:r>
              <a:r>
                <a:rPr lang="en-US" sz="2400" b="1" dirty="0"/>
                <a:t>(LBCA &amp; LACA)</a:t>
              </a:r>
              <a:endParaRPr lang="en-US" b="1" dirty="0"/>
            </a:p>
          </p:txBody>
        </p:sp>
        <p:sp>
          <p:nvSpPr>
            <p:cNvPr id="2304" name="TextBox 2303">
              <a:extLst>
                <a:ext uri="{FF2B5EF4-FFF2-40B4-BE49-F238E27FC236}">
                  <a16:creationId xmlns:a16="http://schemas.microsoft.com/office/drawing/2014/main" id="{92B6EF17-8592-B157-8081-7921ED6093B3}"/>
                </a:ext>
              </a:extLst>
            </p:cNvPr>
            <p:cNvSpPr txBox="1"/>
            <p:nvPr/>
          </p:nvSpPr>
          <p:spPr>
            <a:xfrm>
              <a:off x="11392524" y="34320410"/>
              <a:ext cx="4692532" cy="1077218"/>
            </a:xfrm>
            <a:prstGeom prst="rect">
              <a:avLst/>
            </a:prstGeom>
            <a:noFill/>
          </p:spPr>
          <p:txBody>
            <a:bodyPr wrap="square" rtlCol="0">
              <a:spAutoFit/>
            </a:bodyPr>
            <a:lstStyle/>
            <a:p>
              <a:pPr algn="ctr"/>
              <a:r>
                <a:rPr lang="en-US" sz="4000" b="1" dirty="0"/>
                <a:t>Modern </a:t>
              </a:r>
            </a:p>
            <a:p>
              <a:pPr algn="ctr"/>
              <a:r>
                <a:rPr lang="en-US" sz="2400" b="1" dirty="0"/>
                <a:t>(supergroup specific)</a:t>
              </a:r>
              <a:endParaRPr lang="en-US" sz="4000" b="1" dirty="0"/>
            </a:p>
          </p:txBody>
        </p:sp>
        <p:sp>
          <p:nvSpPr>
            <p:cNvPr id="2305" name="Diamond 2304">
              <a:extLst>
                <a:ext uri="{FF2B5EF4-FFF2-40B4-BE49-F238E27FC236}">
                  <a16:creationId xmlns:a16="http://schemas.microsoft.com/office/drawing/2014/main" id="{126D8976-F2A6-ED0F-6CFF-4292849314B3}"/>
                </a:ext>
              </a:extLst>
            </p:cNvPr>
            <p:cNvSpPr/>
            <p:nvPr/>
          </p:nvSpPr>
          <p:spPr>
            <a:xfrm>
              <a:off x="12566119" y="32986340"/>
              <a:ext cx="498231" cy="568569"/>
            </a:xfrm>
            <a:prstGeom prst="diamond">
              <a:avLst/>
            </a:prstGeom>
            <a:solidFill>
              <a:srgbClr val="8FAADD"/>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6" name="Diamond 2305">
              <a:extLst>
                <a:ext uri="{FF2B5EF4-FFF2-40B4-BE49-F238E27FC236}">
                  <a16:creationId xmlns:a16="http://schemas.microsoft.com/office/drawing/2014/main" id="{7AA16415-3220-F6E2-D551-9F6744B87C06}"/>
                </a:ext>
              </a:extLst>
            </p:cNvPr>
            <p:cNvSpPr/>
            <p:nvPr/>
          </p:nvSpPr>
          <p:spPr>
            <a:xfrm>
              <a:off x="12794340" y="35814470"/>
              <a:ext cx="498231" cy="568569"/>
            </a:xfrm>
            <a:prstGeom prst="diamond">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7" name="5-Point Star 2306">
              <a:extLst>
                <a:ext uri="{FF2B5EF4-FFF2-40B4-BE49-F238E27FC236}">
                  <a16:creationId xmlns:a16="http://schemas.microsoft.com/office/drawing/2014/main" id="{C1BC6A51-2EBA-CB7C-AD1E-21FFA99689F8}"/>
                </a:ext>
              </a:extLst>
            </p:cNvPr>
            <p:cNvSpPr/>
            <p:nvPr/>
          </p:nvSpPr>
          <p:spPr>
            <a:xfrm rot="17269488">
              <a:off x="6452873" y="37053430"/>
              <a:ext cx="613077" cy="588932"/>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TextBox 2307">
              <a:extLst>
                <a:ext uri="{FF2B5EF4-FFF2-40B4-BE49-F238E27FC236}">
                  <a16:creationId xmlns:a16="http://schemas.microsoft.com/office/drawing/2014/main" id="{C628FE15-7003-C9A0-4544-3A10E9AA36B1}"/>
                </a:ext>
              </a:extLst>
            </p:cNvPr>
            <p:cNvSpPr txBox="1"/>
            <p:nvPr/>
          </p:nvSpPr>
          <p:spPr>
            <a:xfrm>
              <a:off x="7094645" y="37085542"/>
              <a:ext cx="1636939" cy="523220"/>
            </a:xfrm>
            <a:prstGeom prst="rect">
              <a:avLst/>
            </a:prstGeom>
            <a:noFill/>
          </p:spPr>
          <p:txBody>
            <a:bodyPr wrap="square" rtlCol="0">
              <a:spAutoFit/>
            </a:bodyPr>
            <a:lstStyle/>
            <a:p>
              <a:r>
                <a:rPr lang="en-US" sz="2800" dirty="0"/>
                <a:t>Pre-LUCA</a:t>
              </a:r>
            </a:p>
          </p:txBody>
        </p:sp>
        <p:sp>
          <p:nvSpPr>
            <p:cNvPr id="2309" name="Diamond 2308">
              <a:extLst>
                <a:ext uri="{FF2B5EF4-FFF2-40B4-BE49-F238E27FC236}">
                  <a16:creationId xmlns:a16="http://schemas.microsoft.com/office/drawing/2014/main" id="{BF9D3027-56C6-0B25-7F96-60A8549047F2}"/>
                </a:ext>
              </a:extLst>
            </p:cNvPr>
            <p:cNvSpPr/>
            <p:nvPr/>
          </p:nvSpPr>
          <p:spPr>
            <a:xfrm>
              <a:off x="8837413" y="37062867"/>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10" name="TextBox 2309">
              <a:extLst>
                <a:ext uri="{FF2B5EF4-FFF2-40B4-BE49-F238E27FC236}">
                  <a16:creationId xmlns:a16="http://schemas.microsoft.com/office/drawing/2014/main" id="{AE554369-8ADD-C41F-7762-A06E8EA7EF20}"/>
                </a:ext>
              </a:extLst>
            </p:cNvPr>
            <p:cNvSpPr txBox="1"/>
            <p:nvPr/>
          </p:nvSpPr>
          <p:spPr>
            <a:xfrm>
              <a:off x="9335644" y="37087793"/>
              <a:ext cx="1636939" cy="523220"/>
            </a:xfrm>
            <a:prstGeom prst="rect">
              <a:avLst/>
            </a:prstGeom>
            <a:noFill/>
          </p:spPr>
          <p:txBody>
            <a:bodyPr wrap="square" rtlCol="0">
              <a:spAutoFit/>
            </a:bodyPr>
            <a:lstStyle/>
            <a:p>
              <a:r>
                <a:rPr lang="en-US" sz="2800" dirty="0"/>
                <a:t>LUCA</a:t>
              </a:r>
            </a:p>
          </p:txBody>
        </p:sp>
        <p:sp>
          <p:nvSpPr>
            <p:cNvPr id="2311" name="Oval 2310">
              <a:extLst>
                <a:ext uri="{FF2B5EF4-FFF2-40B4-BE49-F238E27FC236}">
                  <a16:creationId xmlns:a16="http://schemas.microsoft.com/office/drawing/2014/main" id="{B86D19FE-49A1-021E-DE3F-35690D75DA5B}"/>
                </a:ext>
              </a:extLst>
            </p:cNvPr>
            <p:cNvSpPr/>
            <p:nvPr/>
          </p:nvSpPr>
          <p:spPr>
            <a:xfrm>
              <a:off x="10433402" y="37099672"/>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TextBox 2311">
              <a:extLst>
                <a:ext uri="{FF2B5EF4-FFF2-40B4-BE49-F238E27FC236}">
                  <a16:creationId xmlns:a16="http://schemas.microsoft.com/office/drawing/2014/main" id="{0E39E7E8-9E7F-0AE4-9A5C-BB1FF5B9FBFB}"/>
                </a:ext>
              </a:extLst>
            </p:cNvPr>
            <p:cNvSpPr txBox="1"/>
            <p:nvPr/>
          </p:nvSpPr>
          <p:spPr>
            <a:xfrm>
              <a:off x="10943283" y="37085541"/>
              <a:ext cx="1636939" cy="523220"/>
            </a:xfrm>
            <a:prstGeom prst="rect">
              <a:avLst/>
            </a:prstGeom>
            <a:noFill/>
          </p:spPr>
          <p:txBody>
            <a:bodyPr wrap="square" rtlCol="0">
              <a:spAutoFit/>
            </a:bodyPr>
            <a:lstStyle/>
            <a:p>
              <a:r>
                <a:rPr lang="en-US" sz="2800" dirty="0"/>
                <a:t>Archaea</a:t>
              </a:r>
            </a:p>
          </p:txBody>
        </p:sp>
        <p:sp>
          <p:nvSpPr>
            <p:cNvPr id="2313" name="Oval 2312">
              <a:extLst>
                <a:ext uri="{FF2B5EF4-FFF2-40B4-BE49-F238E27FC236}">
                  <a16:creationId xmlns:a16="http://schemas.microsoft.com/office/drawing/2014/main" id="{F9EB558C-AA75-6A24-6860-7001F27A6D3C}"/>
                </a:ext>
              </a:extLst>
            </p:cNvPr>
            <p:cNvSpPr/>
            <p:nvPr/>
          </p:nvSpPr>
          <p:spPr>
            <a:xfrm>
              <a:off x="12388480" y="37111762"/>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TextBox 2313">
              <a:extLst>
                <a:ext uri="{FF2B5EF4-FFF2-40B4-BE49-F238E27FC236}">
                  <a16:creationId xmlns:a16="http://schemas.microsoft.com/office/drawing/2014/main" id="{AE4AC9DB-6286-03A9-2F0C-C34811EFF5DA}"/>
                </a:ext>
              </a:extLst>
            </p:cNvPr>
            <p:cNvSpPr txBox="1"/>
            <p:nvPr/>
          </p:nvSpPr>
          <p:spPr>
            <a:xfrm>
              <a:off x="12961198" y="37090577"/>
              <a:ext cx="1636939" cy="523220"/>
            </a:xfrm>
            <a:prstGeom prst="rect">
              <a:avLst/>
            </a:prstGeom>
            <a:noFill/>
          </p:spPr>
          <p:txBody>
            <a:bodyPr wrap="square" rtlCol="0">
              <a:spAutoFit/>
            </a:bodyPr>
            <a:lstStyle/>
            <a:p>
              <a:r>
                <a:rPr lang="en-US" sz="2800" dirty="0"/>
                <a:t>Bacteria</a:t>
              </a:r>
            </a:p>
          </p:txBody>
        </p:sp>
        <p:sp>
          <p:nvSpPr>
            <p:cNvPr id="2315" name="Oval 2314">
              <a:extLst>
                <a:ext uri="{FF2B5EF4-FFF2-40B4-BE49-F238E27FC236}">
                  <a16:creationId xmlns:a16="http://schemas.microsoft.com/office/drawing/2014/main" id="{BD762A06-3B7C-A472-1C3D-AF4704FC216C}"/>
                </a:ext>
              </a:extLst>
            </p:cNvPr>
            <p:cNvSpPr/>
            <p:nvPr/>
          </p:nvSpPr>
          <p:spPr>
            <a:xfrm>
              <a:off x="7934655" y="37832059"/>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a:extLst>
                <a:ext uri="{FF2B5EF4-FFF2-40B4-BE49-F238E27FC236}">
                  <a16:creationId xmlns:a16="http://schemas.microsoft.com/office/drawing/2014/main" id="{898FF29E-D370-B94A-F9C4-663666D2F462}"/>
                </a:ext>
              </a:extLst>
            </p:cNvPr>
            <p:cNvSpPr/>
            <p:nvPr/>
          </p:nvSpPr>
          <p:spPr>
            <a:xfrm>
              <a:off x="8337662" y="37837631"/>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a:extLst>
                <a:ext uri="{FF2B5EF4-FFF2-40B4-BE49-F238E27FC236}">
                  <a16:creationId xmlns:a16="http://schemas.microsoft.com/office/drawing/2014/main" id="{C2272D5B-9A33-783E-944F-977162D44D67}"/>
                </a:ext>
              </a:extLst>
            </p:cNvPr>
            <p:cNvSpPr/>
            <p:nvPr/>
          </p:nvSpPr>
          <p:spPr>
            <a:xfrm>
              <a:off x="8740669" y="37848628"/>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TextBox 2317">
              <a:extLst>
                <a:ext uri="{FF2B5EF4-FFF2-40B4-BE49-F238E27FC236}">
                  <a16:creationId xmlns:a16="http://schemas.microsoft.com/office/drawing/2014/main" id="{6F2C62E5-D932-1993-258F-031CE780711A}"/>
                </a:ext>
              </a:extLst>
            </p:cNvPr>
            <p:cNvSpPr txBox="1"/>
            <p:nvPr/>
          </p:nvSpPr>
          <p:spPr>
            <a:xfrm>
              <a:off x="9143676" y="37727786"/>
              <a:ext cx="3894169" cy="523220"/>
            </a:xfrm>
            <a:prstGeom prst="rect">
              <a:avLst/>
            </a:prstGeom>
            <a:noFill/>
          </p:spPr>
          <p:txBody>
            <a:bodyPr wrap="square" rtlCol="0">
              <a:spAutoFit/>
            </a:bodyPr>
            <a:lstStyle/>
            <a:p>
              <a:r>
                <a:rPr lang="en-US" sz="2800" dirty="0"/>
                <a:t>Archaeal supergroups </a:t>
              </a:r>
            </a:p>
          </p:txBody>
        </p:sp>
      </p:grpSp>
      <p:pic>
        <p:nvPicPr>
          <p:cNvPr id="2564" name="Picture 2563">
            <a:extLst>
              <a:ext uri="{FF2B5EF4-FFF2-40B4-BE49-F238E27FC236}">
                <a16:creationId xmlns:a16="http://schemas.microsoft.com/office/drawing/2014/main" id="{0AA8BDE8-F0B6-7236-3289-D16AF1AF5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504" y="2747048"/>
            <a:ext cx="6422088" cy="3964221"/>
          </a:xfrm>
          <a:prstGeom prst="rect">
            <a:avLst/>
          </a:prstGeom>
        </p:spPr>
      </p:pic>
      <p:sp>
        <p:nvSpPr>
          <p:cNvPr id="2565" name="Rectangle 2564">
            <a:extLst>
              <a:ext uri="{FF2B5EF4-FFF2-40B4-BE49-F238E27FC236}">
                <a16:creationId xmlns:a16="http://schemas.microsoft.com/office/drawing/2014/main" id="{2F5CC961-56E4-F919-E469-46557262AFD0}"/>
              </a:ext>
            </a:extLst>
          </p:cNvPr>
          <p:cNvSpPr/>
          <p:nvPr/>
        </p:nvSpPr>
        <p:spPr>
          <a:xfrm>
            <a:off x="1439157" y="2747048"/>
            <a:ext cx="2325042" cy="3123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Rectangle 2565">
            <a:extLst>
              <a:ext uri="{FF2B5EF4-FFF2-40B4-BE49-F238E27FC236}">
                <a16:creationId xmlns:a16="http://schemas.microsoft.com/office/drawing/2014/main" id="{627DA330-5801-7610-5B6E-C546B84FC856}"/>
              </a:ext>
            </a:extLst>
          </p:cNvPr>
          <p:cNvSpPr/>
          <p:nvPr/>
        </p:nvSpPr>
        <p:spPr>
          <a:xfrm>
            <a:off x="5181965" y="2767791"/>
            <a:ext cx="2987973" cy="3123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7" name="Rectangle 2566">
            <a:extLst>
              <a:ext uri="{FF2B5EF4-FFF2-40B4-BE49-F238E27FC236}">
                <a16:creationId xmlns:a16="http://schemas.microsoft.com/office/drawing/2014/main" id="{9101B51E-AD0D-4B4D-5644-CA516AECB838}"/>
              </a:ext>
            </a:extLst>
          </p:cNvPr>
          <p:cNvSpPr/>
          <p:nvPr/>
        </p:nvSpPr>
        <p:spPr>
          <a:xfrm>
            <a:off x="2751434" y="6287555"/>
            <a:ext cx="2987973" cy="3921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Rectangle 2567">
            <a:extLst>
              <a:ext uri="{FF2B5EF4-FFF2-40B4-BE49-F238E27FC236}">
                <a16:creationId xmlns:a16="http://schemas.microsoft.com/office/drawing/2014/main" id="{02F66625-6A0D-E2C2-F6C2-1F0DC91A6A9D}"/>
              </a:ext>
            </a:extLst>
          </p:cNvPr>
          <p:cNvSpPr/>
          <p:nvPr/>
        </p:nvSpPr>
        <p:spPr>
          <a:xfrm>
            <a:off x="388010" y="5895390"/>
            <a:ext cx="2987973" cy="3921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9" name="TextBox 2568">
            <a:extLst>
              <a:ext uri="{FF2B5EF4-FFF2-40B4-BE49-F238E27FC236}">
                <a16:creationId xmlns:a16="http://schemas.microsoft.com/office/drawing/2014/main" id="{315079A1-33C0-E13A-54D5-638277B0AF57}"/>
              </a:ext>
            </a:extLst>
          </p:cNvPr>
          <p:cNvSpPr txBox="1"/>
          <p:nvPr/>
        </p:nvSpPr>
        <p:spPr>
          <a:xfrm>
            <a:off x="566545" y="1050537"/>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Wehbi </a:t>
            </a:r>
            <a:r>
              <a:rPr lang="en-US" sz="2400" i="1" dirty="0">
                <a:latin typeface="Arial"/>
                <a:cs typeface="Arial"/>
              </a:rPr>
              <a:t>et. al </a:t>
            </a:r>
            <a:r>
              <a:rPr lang="en-US" sz="2400" dirty="0">
                <a:latin typeface="Arial"/>
                <a:cs typeface="Arial"/>
              </a:rPr>
              <a:t>(2024) previously classified protein domains based on their age group via phylogenetic reconstruction </a:t>
            </a:r>
          </a:p>
        </p:txBody>
      </p:sp>
      <p:sp>
        <p:nvSpPr>
          <p:cNvPr id="2570" name="TextBox 2569">
            <a:extLst>
              <a:ext uri="{FF2B5EF4-FFF2-40B4-BE49-F238E27FC236}">
                <a16:creationId xmlns:a16="http://schemas.microsoft.com/office/drawing/2014/main" id="{287BC3AD-215C-550D-A703-A1036CA4C294}"/>
              </a:ext>
            </a:extLst>
          </p:cNvPr>
          <p:cNvSpPr txBox="1"/>
          <p:nvPr/>
        </p:nvSpPr>
        <p:spPr>
          <a:xfrm>
            <a:off x="554392" y="1861401"/>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Each age group reflects a unique geochemical environment on ancient Earth</a:t>
            </a:r>
            <a:endParaRPr lang="en-US" sz="2400" dirty="0"/>
          </a:p>
        </p:txBody>
      </p:sp>
    </p:spTree>
    <p:extLst>
      <p:ext uri="{BB962C8B-B14F-4D97-AF65-F5344CB8AC3E}">
        <p14:creationId xmlns:p14="http://schemas.microsoft.com/office/powerpoint/2010/main" val="378172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A983AA8-F494-2E11-E0F0-577FF7F03BDD}"/>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30516ECB-C7B7-380D-FA07-503A220A0B6A}"/>
              </a:ext>
            </a:extLst>
          </p:cNvPr>
          <p:cNvSpPr>
            <a:spLocks noGrp="1" noChangeArrowheads="1"/>
          </p:cNvSpPr>
          <p:nvPr>
            <p:ph type="ctrTitle"/>
          </p:nvPr>
        </p:nvSpPr>
        <p:spPr>
          <a:xfrm>
            <a:off x="2597223" y="180207"/>
            <a:ext cx="4108377" cy="990600"/>
          </a:xfrm>
        </p:spPr>
        <p:txBody>
          <a:bodyPr/>
          <a:lstStyle/>
          <a:p>
            <a:pPr eaLnBrk="1" hangingPunct="1"/>
            <a:r>
              <a:rPr lang="en-US" b="1" dirty="0">
                <a:latin typeface="Calibri" panose="020F0502020204030204" pitchFamily="34" charset="0"/>
                <a:cs typeface="Calibri" panose="020F0502020204030204" pitchFamily="34" charset="0"/>
              </a:rPr>
              <a:t>Protein domains</a:t>
            </a:r>
          </a:p>
        </p:txBody>
      </p:sp>
      <p:grpSp>
        <p:nvGrpSpPr>
          <p:cNvPr id="2293" name="Group 2292">
            <a:extLst>
              <a:ext uri="{FF2B5EF4-FFF2-40B4-BE49-F238E27FC236}">
                <a16:creationId xmlns:a16="http://schemas.microsoft.com/office/drawing/2014/main" id="{18DA4DC6-CD65-2DDA-36A2-48D4936B8CB0}"/>
              </a:ext>
            </a:extLst>
          </p:cNvPr>
          <p:cNvGrpSpPr/>
          <p:nvPr/>
        </p:nvGrpSpPr>
        <p:grpSpPr>
          <a:xfrm>
            <a:off x="-1681433" y="21367109"/>
            <a:ext cx="10368233" cy="6617784"/>
            <a:chOff x="5716823" y="31633222"/>
            <a:chExt cx="10368233" cy="6617784"/>
          </a:xfrm>
        </p:grpSpPr>
        <p:grpSp>
          <p:nvGrpSpPr>
            <p:cNvPr id="2294" name="Group 2293">
              <a:extLst>
                <a:ext uri="{FF2B5EF4-FFF2-40B4-BE49-F238E27FC236}">
                  <a16:creationId xmlns:a16="http://schemas.microsoft.com/office/drawing/2014/main" id="{90D0757B-400C-9EDE-0202-ABBD0F71EC0F}"/>
                </a:ext>
              </a:extLst>
            </p:cNvPr>
            <p:cNvGrpSpPr/>
            <p:nvPr/>
          </p:nvGrpSpPr>
          <p:grpSpPr>
            <a:xfrm>
              <a:off x="5716823" y="32440109"/>
              <a:ext cx="3047963" cy="4151960"/>
              <a:chOff x="6503252" y="33521533"/>
              <a:chExt cx="3047963" cy="4151960"/>
            </a:xfrm>
          </p:grpSpPr>
          <p:grpSp>
            <p:nvGrpSpPr>
              <p:cNvPr id="2355" name="Group 2354">
                <a:extLst>
                  <a:ext uri="{FF2B5EF4-FFF2-40B4-BE49-F238E27FC236}">
                    <a16:creationId xmlns:a16="http://schemas.microsoft.com/office/drawing/2014/main" id="{23017EA9-9E6C-72B1-10F7-6CAA6A5BCF13}"/>
                  </a:ext>
                </a:extLst>
              </p:cNvPr>
              <p:cNvGrpSpPr/>
              <p:nvPr/>
            </p:nvGrpSpPr>
            <p:grpSpPr>
              <a:xfrm>
                <a:off x="6503252" y="33521533"/>
                <a:ext cx="3047963" cy="4151960"/>
                <a:chOff x="6172200" y="33904497"/>
                <a:chExt cx="3047963" cy="4151960"/>
              </a:xfrm>
            </p:grpSpPr>
            <p:grpSp>
              <p:nvGrpSpPr>
                <p:cNvPr id="2357" name="Group 2356">
                  <a:extLst>
                    <a:ext uri="{FF2B5EF4-FFF2-40B4-BE49-F238E27FC236}">
                      <a16:creationId xmlns:a16="http://schemas.microsoft.com/office/drawing/2014/main" id="{5B2CBA95-AC03-BFB0-C9F8-CA602400259F}"/>
                    </a:ext>
                  </a:extLst>
                </p:cNvPr>
                <p:cNvGrpSpPr/>
                <p:nvPr/>
              </p:nvGrpSpPr>
              <p:grpSpPr>
                <a:xfrm rot="16200000">
                  <a:off x="6083624" y="34437196"/>
                  <a:ext cx="3224238" cy="2591951"/>
                  <a:chOff x="8900003" y="31703537"/>
                  <a:chExt cx="3772445" cy="5607901"/>
                </a:xfrm>
              </p:grpSpPr>
              <p:cxnSp>
                <p:nvCxnSpPr>
                  <p:cNvPr id="2365" name="Straight Connector 2364">
                    <a:extLst>
                      <a:ext uri="{FF2B5EF4-FFF2-40B4-BE49-F238E27FC236}">
                        <a16:creationId xmlns:a16="http://schemas.microsoft.com/office/drawing/2014/main" id="{0BC27EAC-C8BE-8027-7964-07657A38D744}"/>
                      </a:ext>
                    </a:extLst>
                  </p:cNvPr>
                  <p:cNvCxnSpPr>
                    <a:cxnSpLocks/>
                  </p:cNvCxnSpPr>
                  <p:nvPr/>
                </p:nvCxnSpPr>
                <p:spPr>
                  <a:xfrm>
                    <a:off x="8947326" y="34180530"/>
                    <a:ext cx="0" cy="2117795"/>
                  </a:xfrm>
                  <a:prstGeom prst="line">
                    <a:avLst/>
                  </a:prstGeom>
                  <a:ln w="101600"/>
                </p:spPr>
                <p:style>
                  <a:lnRef idx="1">
                    <a:schemeClr val="dk1"/>
                  </a:lnRef>
                  <a:fillRef idx="0">
                    <a:schemeClr val="dk1"/>
                  </a:fillRef>
                  <a:effectRef idx="0">
                    <a:schemeClr val="dk1"/>
                  </a:effectRef>
                  <a:fontRef idx="minor">
                    <a:schemeClr val="tx1"/>
                  </a:fontRef>
                </p:style>
              </p:cxnSp>
              <p:grpSp>
                <p:nvGrpSpPr>
                  <p:cNvPr id="2366" name="Group 2365">
                    <a:extLst>
                      <a:ext uri="{FF2B5EF4-FFF2-40B4-BE49-F238E27FC236}">
                        <a16:creationId xmlns:a16="http://schemas.microsoft.com/office/drawing/2014/main" id="{B33B6BF3-387A-726D-FC3A-F8065017166C}"/>
                      </a:ext>
                    </a:extLst>
                  </p:cNvPr>
                  <p:cNvGrpSpPr/>
                  <p:nvPr/>
                </p:nvGrpSpPr>
                <p:grpSpPr>
                  <a:xfrm>
                    <a:off x="8900003" y="31703537"/>
                    <a:ext cx="3772445" cy="5607901"/>
                    <a:chOff x="8900003" y="31703537"/>
                    <a:chExt cx="3772445" cy="5607901"/>
                  </a:xfrm>
                </p:grpSpPr>
                <p:grpSp>
                  <p:nvGrpSpPr>
                    <p:cNvPr id="2368" name="Group 2367">
                      <a:extLst>
                        <a:ext uri="{FF2B5EF4-FFF2-40B4-BE49-F238E27FC236}">
                          <a16:creationId xmlns:a16="http://schemas.microsoft.com/office/drawing/2014/main" id="{F7B0F1A5-7C16-9D37-4849-37774EC184E8}"/>
                        </a:ext>
                      </a:extLst>
                    </p:cNvPr>
                    <p:cNvGrpSpPr/>
                    <p:nvPr/>
                  </p:nvGrpSpPr>
                  <p:grpSpPr>
                    <a:xfrm>
                      <a:off x="8900003" y="35308881"/>
                      <a:ext cx="3772445" cy="2002557"/>
                      <a:chOff x="6881859" y="4871233"/>
                      <a:chExt cx="1213995" cy="919967"/>
                    </a:xfrm>
                  </p:grpSpPr>
                  <p:cxnSp>
                    <p:nvCxnSpPr>
                      <p:cNvPr id="2375" name="Straight Connector 2374">
                        <a:extLst>
                          <a:ext uri="{FF2B5EF4-FFF2-40B4-BE49-F238E27FC236}">
                            <a16:creationId xmlns:a16="http://schemas.microsoft.com/office/drawing/2014/main" id="{67776385-CFC0-D672-04D7-93186594914B}"/>
                          </a:ext>
                        </a:extLst>
                      </p:cNvPr>
                      <p:cNvCxnSpPr>
                        <a:cxnSpLocks/>
                      </p:cNvCxnSpPr>
                      <p:nvPr/>
                    </p:nvCxnSpPr>
                    <p:spPr>
                      <a:xfrm>
                        <a:off x="6881859" y="5334000"/>
                        <a:ext cx="433341"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6" name="Straight Connector 2375">
                        <a:extLst>
                          <a:ext uri="{FF2B5EF4-FFF2-40B4-BE49-F238E27FC236}">
                            <a16:creationId xmlns:a16="http://schemas.microsoft.com/office/drawing/2014/main" id="{726D6D39-87B8-F9AF-08EF-FE81F1D3B08A}"/>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7" name="Straight Connector 2376">
                        <a:extLst>
                          <a:ext uri="{FF2B5EF4-FFF2-40B4-BE49-F238E27FC236}">
                            <a16:creationId xmlns:a16="http://schemas.microsoft.com/office/drawing/2014/main" id="{7797F8DC-B88C-C620-BE0A-188E973D46E1}"/>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8" name="Straight Connector 2377">
                        <a:extLst>
                          <a:ext uri="{FF2B5EF4-FFF2-40B4-BE49-F238E27FC236}">
                            <a16:creationId xmlns:a16="http://schemas.microsoft.com/office/drawing/2014/main" id="{1ABDAB8B-9335-B063-0D63-9DCE6D881E73}"/>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9" name="Straight Connector 2378">
                        <a:extLst>
                          <a:ext uri="{FF2B5EF4-FFF2-40B4-BE49-F238E27FC236}">
                            <a16:creationId xmlns:a16="http://schemas.microsoft.com/office/drawing/2014/main" id="{0C1B46EE-1396-C070-A8B0-334E66427511}"/>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nvGrpSpPr>
                    <p:cNvPr id="2369" name="Group 2368">
                      <a:extLst>
                        <a:ext uri="{FF2B5EF4-FFF2-40B4-BE49-F238E27FC236}">
                          <a16:creationId xmlns:a16="http://schemas.microsoft.com/office/drawing/2014/main" id="{7D00396F-0A67-352A-51F0-10454092C159}"/>
                        </a:ext>
                      </a:extLst>
                    </p:cNvPr>
                    <p:cNvGrpSpPr/>
                    <p:nvPr/>
                  </p:nvGrpSpPr>
                  <p:grpSpPr>
                    <a:xfrm>
                      <a:off x="8947327" y="31703537"/>
                      <a:ext cx="3707257" cy="2002558"/>
                      <a:chOff x="6902837" y="4871233"/>
                      <a:chExt cx="1193017" cy="919967"/>
                    </a:xfrm>
                  </p:grpSpPr>
                  <p:cxnSp>
                    <p:nvCxnSpPr>
                      <p:cNvPr id="2370" name="Straight Connector 2369">
                        <a:extLst>
                          <a:ext uri="{FF2B5EF4-FFF2-40B4-BE49-F238E27FC236}">
                            <a16:creationId xmlns:a16="http://schemas.microsoft.com/office/drawing/2014/main" id="{D686DF12-521E-D77A-E385-BE02291E4324}"/>
                          </a:ext>
                        </a:extLst>
                      </p:cNvPr>
                      <p:cNvCxnSpPr>
                        <a:cxnSpLocks/>
                      </p:cNvCxnSpPr>
                      <p:nvPr/>
                    </p:nvCxnSpPr>
                    <p:spPr>
                      <a:xfrm>
                        <a:off x="6902837" y="5328085"/>
                        <a:ext cx="412363"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1" name="Straight Connector 2370">
                        <a:extLst>
                          <a:ext uri="{FF2B5EF4-FFF2-40B4-BE49-F238E27FC236}">
                            <a16:creationId xmlns:a16="http://schemas.microsoft.com/office/drawing/2014/main" id="{85FF5013-EED1-FB09-4CE0-F34DEC5CA4FA}"/>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2" name="Straight Connector 2371">
                        <a:extLst>
                          <a:ext uri="{FF2B5EF4-FFF2-40B4-BE49-F238E27FC236}">
                            <a16:creationId xmlns:a16="http://schemas.microsoft.com/office/drawing/2014/main" id="{B7DA0D6A-DFDF-2BB3-2CB2-E0ECB84106E0}"/>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3" name="Straight Connector 2372">
                        <a:extLst>
                          <a:ext uri="{FF2B5EF4-FFF2-40B4-BE49-F238E27FC236}">
                            <a16:creationId xmlns:a16="http://schemas.microsoft.com/office/drawing/2014/main" id="{5FDE8389-2D6C-C933-9A5A-041329EC3A75}"/>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4" name="Straight Connector 2373">
                        <a:extLst>
                          <a:ext uri="{FF2B5EF4-FFF2-40B4-BE49-F238E27FC236}">
                            <a16:creationId xmlns:a16="http://schemas.microsoft.com/office/drawing/2014/main" id="{F84C2AB4-AF05-789E-6197-C3D6706B52F8}"/>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cxnSp>
                <p:nvCxnSpPr>
                  <p:cNvPr id="2367" name="Straight Connector 2366">
                    <a:extLst>
                      <a:ext uri="{FF2B5EF4-FFF2-40B4-BE49-F238E27FC236}">
                        <a16:creationId xmlns:a16="http://schemas.microsoft.com/office/drawing/2014/main" id="{5FDB6E38-3C2D-D494-1215-AD98B00AB0EE}"/>
                      </a:ext>
                    </a:extLst>
                  </p:cNvPr>
                  <p:cNvCxnSpPr>
                    <a:cxnSpLocks/>
                  </p:cNvCxnSpPr>
                  <p:nvPr/>
                </p:nvCxnSpPr>
                <p:spPr>
                  <a:xfrm>
                    <a:off x="8947326" y="32645798"/>
                    <a:ext cx="0" cy="2117795"/>
                  </a:xfrm>
                  <a:prstGeom prst="line">
                    <a:avLst/>
                  </a:prstGeom>
                  <a:ln w="101600"/>
                </p:spPr>
                <p:style>
                  <a:lnRef idx="1">
                    <a:schemeClr val="dk1"/>
                  </a:lnRef>
                  <a:fillRef idx="0">
                    <a:schemeClr val="dk1"/>
                  </a:fillRef>
                  <a:effectRef idx="0">
                    <a:schemeClr val="dk1"/>
                  </a:effectRef>
                  <a:fontRef idx="minor">
                    <a:schemeClr val="tx1"/>
                  </a:fontRef>
                </p:style>
              </p:cxnSp>
            </p:grpSp>
            <p:cxnSp>
              <p:nvCxnSpPr>
                <p:cNvPr id="2358" name="Straight Connector 2357">
                  <a:extLst>
                    <a:ext uri="{FF2B5EF4-FFF2-40B4-BE49-F238E27FC236}">
                      <a16:creationId xmlns:a16="http://schemas.microsoft.com/office/drawing/2014/main" id="{8C3E06C6-C870-A96F-368D-631F0235EF26}"/>
                    </a:ext>
                  </a:extLst>
                </p:cNvPr>
                <p:cNvCxnSpPr>
                  <a:cxnSpLocks/>
                </p:cNvCxnSpPr>
                <p:nvPr/>
              </p:nvCxnSpPr>
              <p:spPr>
                <a:xfrm>
                  <a:off x="7695196" y="37272460"/>
                  <a:ext cx="0" cy="783997"/>
                </a:xfrm>
                <a:prstGeom prst="line">
                  <a:avLst/>
                </a:prstGeom>
                <a:ln w="101600"/>
              </p:spPr>
              <p:style>
                <a:lnRef idx="1">
                  <a:schemeClr val="dk1"/>
                </a:lnRef>
                <a:fillRef idx="0">
                  <a:schemeClr val="dk1"/>
                </a:fillRef>
                <a:effectRef idx="0">
                  <a:schemeClr val="dk1"/>
                </a:effectRef>
                <a:fontRef idx="minor">
                  <a:schemeClr val="tx1"/>
                </a:fontRef>
              </p:style>
            </p:cxnSp>
            <p:sp>
              <p:nvSpPr>
                <p:cNvPr id="2359" name="Diamond 2358">
                  <a:extLst>
                    <a:ext uri="{FF2B5EF4-FFF2-40B4-BE49-F238E27FC236}">
                      <a16:creationId xmlns:a16="http://schemas.microsoft.com/office/drawing/2014/main" id="{E913B9DB-6C5F-49DF-F746-583CCE11AEA6}"/>
                    </a:ext>
                  </a:extLst>
                </p:cNvPr>
                <p:cNvSpPr/>
                <p:nvPr/>
              </p:nvSpPr>
              <p:spPr>
                <a:xfrm>
                  <a:off x="6579945" y="35953441"/>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Diamond 2359">
                  <a:extLst>
                    <a:ext uri="{FF2B5EF4-FFF2-40B4-BE49-F238E27FC236}">
                      <a16:creationId xmlns:a16="http://schemas.microsoft.com/office/drawing/2014/main" id="{AF57A4E8-7712-4C27-FD2E-5E637699672A}"/>
                    </a:ext>
                  </a:extLst>
                </p:cNvPr>
                <p:cNvSpPr/>
                <p:nvPr/>
              </p:nvSpPr>
              <p:spPr>
                <a:xfrm>
                  <a:off x="8274346" y="35888110"/>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61" name="Oval 2360">
                  <a:extLst>
                    <a:ext uri="{FF2B5EF4-FFF2-40B4-BE49-F238E27FC236}">
                      <a16:creationId xmlns:a16="http://schemas.microsoft.com/office/drawing/2014/main" id="{9ACB28C5-812D-FF0D-73F9-BD476DF9FF3A}"/>
                    </a:ext>
                  </a:extLst>
                </p:cNvPr>
                <p:cNvSpPr/>
                <p:nvPr/>
              </p:nvSpPr>
              <p:spPr>
                <a:xfrm>
                  <a:off x="6172200" y="33928493"/>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a:extLst>
                    <a:ext uri="{FF2B5EF4-FFF2-40B4-BE49-F238E27FC236}">
                      <a16:creationId xmlns:a16="http://schemas.microsoft.com/office/drawing/2014/main" id="{9728FE7D-C2BD-7427-C749-B235E16C8A7C}"/>
                    </a:ext>
                  </a:extLst>
                </p:cNvPr>
                <p:cNvSpPr/>
                <p:nvPr/>
              </p:nvSpPr>
              <p:spPr>
                <a:xfrm>
                  <a:off x="7816973" y="33904497"/>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Oval 2362">
                  <a:extLst>
                    <a:ext uri="{FF2B5EF4-FFF2-40B4-BE49-F238E27FC236}">
                      <a16:creationId xmlns:a16="http://schemas.microsoft.com/office/drawing/2014/main" id="{0F3E5346-AE16-61DD-8168-3623D6B554C6}"/>
                    </a:ext>
                  </a:extLst>
                </p:cNvPr>
                <p:cNvSpPr/>
                <p:nvPr/>
              </p:nvSpPr>
              <p:spPr>
                <a:xfrm>
                  <a:off x="8721932" y="33904497"/>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a:extLst>
                    <a:ext uri="{FF2B5EF4-FFF2-40B4-BE49-F238E27FC236}">
                      <a16:creationId xmlns:a16="http://schemas.microsoft.com/office/drawing/2014/main" id="{91EC47B3-0AEC-05DA-BEB5-5CC2CEA4B80E}"/>
                    </a:ext>
                  </a:extLst>
                </p:cNvPr>
                <p:cNvSpPr/>
                <p:nvPr/>
              </p:nvSpPr>
              <p:spPr>
                <a:xfrm>
                  <a:off x="7075912" y="3392849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 name="5-Point Star 2355">
                <a:extLst>
                  <a:ext uri="{FF2B5EF4-FFF2-40B4-BE49-F238E27FC236}">
                    <a16:creationId xmlns:a16="http://schemas.microsoft.com/office/drawing/2014/main" id="{0910A84D-9820-756A-A570-41FD0BD90DF5}"/>
                  </a:ext>
                </a:extLst>
              </p:cNvPr>
              <p:cNvSpPr/>
              <p:nvPr/>
            </p:nvSpPr>
            <p:spPr>
              <a:xfrm rot="17269488">
                <a:off x="7497051" y="36490596"/>
                <a:ext cx="951802" cy="914317"/>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5" name="Group 2294">
              <a:extLst>
                <a:ext uri="{FF2B5EF4-FFF2-40B4-BE49-F238E27FC236}">
                  <a16:creationId xmlns:a16="http://schemas.microsoft.com/office/drawing/2014/main" id="{C4989125-4D83-3A40-799E-67AC04B6920E}"/>
                </a:ext>
              </a:extLst>
            </p:cNvPr>
            <p:cNvGrpSpPr/>
            <p:nvPr/>
          </p:nvGrpSpPr>
          <p:grpSpPr>
            <a:xfrm>
              <a:off x="9759265" y="32449686"/>
              <a:ext cx="1403190" cy="4019218"/>
              <a:chOff x="10342925" y="33521533"/>
              <a:chExt cx="1403190" cy="4019218"/>
            </a:xfrm>
          </p:grpSpPr>
          <p:cxnSp>
            <p:nvCxnSpPr>
              <p:cNvPr id="2347" name="Straight Connector 2346">
                <a:extLst>
                  <a:ext uri="{FF2B5EF4-FFF2-40B4-BE49-F238E27FC236}">
                    <a16:creationId xmlns:a16="http://schemas.microsoft.com/office/drawing/2014/main" id="{D64ECBB5-6136-7F0F-776B-41029981E163}"/>
                  </a:ext>
                </a:extLst>
              </p:cNvPr>
              <p:cNvCxnSpPr>
                <a:cxnSpLocks/>
              </p:cNvCxnSpPr>
              <p:nvPr/>
            </p:nvCxnSpPr>
            <p:spPr>
              <a:xfrm flipV="1">
                <a:off x="11057683" y="35811420"/>
                <a:ext cx="0" cy="1729331"/>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8" name="Straight Connector 2347">
                <a:extLst>
                  <a:ext uri="{FF2B5EF4-FFF2-40B4-BE49-F238E27FC236}">
                    <a16:creationId xmlns:a16="http://schemas.microsoft.com/office/drawing/2014/main" id="{8248F68D-895E-91DC-60DB-72A6AEDEC9A7}"/>
                  </a:ext>
                </a:extLst>
              </p:cNvPr>
              <p:cNvCxnSpPr>
                <a:cxnSpLocks/>
              </p:cNvCxnSpPr>
              <p:nvPr/>
            </p:nvCxnSpPr>
            <p:spPr>
              <a:xfrm rot="16200000">
                <a:off x="10827690"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9" name="Straight Connector 2348">
                <a:extLst>
                  <a:ext uri="{FF2B5EF4-FFF2-40B4-BE49-F238E27FC236}">
                    <a16:creationId xmlns:a16="http://schemas.microsoft.com/office/drawing/2014/main" id="{4211E528-E497-8D4A-A11D-88838E656C2C}"/>
                  </a:ext>
                </a:extLst>
              </p:cNvPr>
              <p:cNvCxnSpPr>
                <a:cxnSpLocks/>
              </p:cNvCxnSpPr>
              <p:nvPr/>
            </p:nvCxnSpPr>
            <p:spPr>
              <a:xfrm rot="16200000">
                <a:off x="11287677"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0" name="Straight Connector 2349">
                <a:extLst>
                  <a:ext uri="{FF2B5EF4-FFF2-40B4-BE49-F238E27FC236}">
                    <a16:creationId xmlns:a16="http://schemas.microsoft.com/office/drawing/2014/main" id="{0D1E4B75-2AFA-760C-9F46-434667BBC042}"/>
                  </a:ext>
                </a:extLst>
              </p:cNvPr>
              <p:cNvCxnSpPr>
                <a:cxnSpLocks/>
              </p:cNvCxnSpPr>
              <p:nvPr/>
            </p:nvCxnSpPr>
            <p:spPr>
              <a:xfrm rot="16200000" flipH="1">
                <a:off x="10459186" y="34784647"/>
                <a:ext cx="2093118"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1" name="Straight Connector 2350">
                <a:extLst>
                  <a:ext uri="{FF2B5EF4-FFF2-40B4-BE49-F238E27FC236}">
                    <a16:creationId xmlns:a16="http://schemas.microsoft.com/office/drawing/2014/main" id="{C854CE51-DACF-7F1C-E0D1-0CD3EBAD5EE3}"/>
                  </a:ext>
                </a:extLst>
              </p:cNvPr>
              <p:cNvCxnSpPr>
                <a:cxnSpLocks/>
              </p:cNvCxnSpPr>
              <p:nvPr/>
            </p:nvCxnSpPr>
            <p:spPr>
              <a:xfrm rot="16200000" flipH="1">
                <a:off x="9548338" y="34801632"/>
                <a:ext cx="2093118" cy="5602"/>
              </a:xfrm>
              <a:prstGeom prst="line">
                <a:avLst/>
              </a:prstGeom>
              <a:ln w="101600"/>
            </p:spPr>
            <p:style>
              <a:lnRef idx="1">
                <a:schemeClr val="dk1"/>
              </a:lnRef>
              <a:fillRef idx="0">
                <a:schemeClr val="dk1"/>
              </a:fillRef>
              <a:effectRef idx="0">
                <a:schemeClr val="dk1"/>
              </a:effectRef>
              <a:fontRef idx="minor">
                <a:schemeClr val="tx1"/>
              </a:fontRef>
            </p:style>
          </p:cxnSp>
          <p:sp>
            <p:nvSpPr>
              <p:cNvPr id="2352" name="Diamond 2351">
                <a:extLst>
                  <a:ext uri="{FF2B5EF4-FFF2-40B4-BE49-F238E27FC236}">
                    <a16:creationId xmlns:a16="http://schemas.microsoft.com/office/drawing/2014/main" id="{3D2633BE-8FB1-CA36-8DEE-90A6665441A7}"/>
                  </a:ext>
                </a:extLst>
              </p:cNvPr>
              <p:cNvSpPr/>
              <p:nvPr/>
            </p:nvSpPr>
            <p:spPr>
              <a:xfrm>
                <a:off x="10800298" y="35505146"/>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53" name="Oval 2352">
                <a:extLst>
                  <a:ext uri="{FF2B5EF4-FFF2-40B4-BE49-F238E27FC236}">
                    <a16:creationId xmlns:a16="http://schemas.microsoft.com/office/drawing/2014/main" id="{3C6F53ED-857C-F59D-ED5C-779ED3166793}"/>
                  </a:ext>
                </a:extLst>
              </p:cNvPr>
              <p:cNvSpPr/>
              <p:nvPr/>
            </p:nvSpPr>
            <p:spPr>
              <a:xfrm>
                <a:off x="10342925" y="33521533"/>
                <a:ext cx="498231" cy="478465"/>
              </a:xfrm>
              <a:prstGeom prst="ellipse">
                <a:avLst/>
              </a:prstGeom>
              <a:solidFill>
                <a:schemeClr val="accent1">
                  <a:lumMod val="60000"/>
                  <a:lumOff val="4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a:extLst>
                  <a:ext uri="{FF2B5EF4-FFF2-40B4-BE49-F238E27FC236}">
                    <a16:creationId xmlns:a16="http://schemas.microsoft.com/office/drawing/2014/main" id="{FF665498-D3F9-8B75-2A11-1618701F4DA6}"/>
                  </a:ext>
                </a:extLst>
              </p:cNvPr>
              <p:cNvSpPr/>
              <p:nvPr/>
            </p:nvSpPr>
            <p:spPr>
              <a:xfrm>
                <a:off x="11247884" y="3352153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6" name="Group 2295">
              <a:extLst>
                <a:ext uri="{FF2B5EF4-FFF2-40B4-BE49-F238E27FC236}">
                  <a16:creationId xmlns:a16="http://schemas.microsoft.com/office/drawing/2014/main" id="{07CDB07B-FA54-E5A8-2454-C807216779B3}"/>
                </a:ext>
              </a:extLst>
            </p:cNvPr>
            <p:cNvGrpSpPr/>
            <p:nvPr/>
          </p:nvGrpSpPr>
          <p:grpSpPr>
            <a:xfrm>
              <a:off x="12227943" y="35383490"/>
              <a:ext cx="2380145" cy="1367938"/>
              <a:chOff x="11978407" y="36057840"/>
              <a:chExt cx="2970654" cy="1840061"/>
            </a:xfrm>
          </p:grpSpPr>
          <p:grpSp>
            <p:nvGrpSpPr>
              <p:cNvPr id="2339" name="Group 2338">
                <a:extLst>
                  <a:ext uri="{FF2B5EF4-FFF2-40B4-BE49-F238E27FC236}">
                    <a16:creationId xmlns:a16="http://schemas.microsoft.com/office/drawing/2014/main" id="{4FEE441F-DE7D-E400-6D3B-366D08A704E0}"/>
                  </a:ext>
                </a:extLst>
              </p:cNvPr>
              <p:cNvGrpSpPr/>
              <p:nvPr/>
            </p:nvGrpSpPr>
            <p:grpSpPr>
              <a:xfrm rot="5400000">
                <a:off x="12665902" y="35592731"/>
                <a:ext cx="1428021" cy="2803011"/>
                <a:chOff x="10592097" y="33731601"/>
                <a:chExt cx="925573" cy="3211024"/>
              </a:xfrm>
            </p:grpSpPr>
            <p:cxnSp>
              <p:nvCxnSpPr>
                <p:cNvPr id="2342" name="Straight Connector 2341">
                  <a:extLst>
                    <a:ext uri="{FF2B5EF4-FFF2-40B4-BE49-F238E27FC236}">
                      <a16:creationId xmlns:a16="http://schemas.microsoft.com/office/drawing/2014/main" id="{B4B807F3-8386-0709-2CBE-E6D33517AC87}"/>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43" name="Straight Connector 2342">
                  <a:extLst>
                    <a:ext uri="{FF2B5EF4-FFF2-40B4-BE49-F238E27FC236}">
                      <a16:creationId xmlns:a16="http://schemas.microsoft.com/office/drawing/2014/main" id="{86A3079A-742E-A083-FF55-0180C1B6966F}"/>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4" name="Straight Connector 2343">
                  <a:extLst>
                    <a:ext uri="{FF2B5EF4-FFF2-40B4-BE49-F238E27FC236}">
                      <a16:creationId xmlns:a16="http://schemas.microsoft.com/office/drawing/2014/main" id="{CE7AAF50-7058-F02C-E2A4-0BF6369E377B}"/>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5" name="Straight Connector 2344">
                  <a:extLst>
                    <a:ext uri="{FF2B5EF4-FFF2-40B4-BE49-F238E27FC236}">
                      <a16:creationId xmlns:a16="http://schemas.microsoft.com/office/drawing/2014/main" id="{C93CA81D-4B34-B6C3-A1D2-5BA2A1F6A029}"/>
                    </a:ext>
                  </a:extLst>
                </p:cNvPr>
                <p:cNvCxnSpPr>
                  <a:cxnSpLocks/>
                </p:cNvCxnSpPr>
                <p:nvPr/>
              </p:nvCxnSpPr>
              <p:spPr>
                <a:xfrm rot="16200000" flipH="1">
                  <a:off x="10459186" y="34778160"/>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46" name="Straight Connector 2345">
                  <a:extLst>
                    <a:ext uri="{FF2B5EF4-FFF2-40B4-BE49-F238E27FC236}">
                      <a16:creationId xmlns:a16="http://schemas.microsoft.com/office/drawing/2014/main" id="{446BF68F-B204-5AB7-E086-6A88FF61DEC6}"/>
                    </a:ext>
                  </a:extLst>
                </p:cNvPr>
                <p:cNvCxnSpPr>
                  <a:cxnSpLocks/>
                </p:cNvCxnSpPr>
                <p:nvPr/>
              </p:nvCxnSpPr>
              <p:spPr>
                <a:xfrm rot="16200000" flipH="1">
                  <a:off x="9548339" y="34795145"/>
                  <a:ext cx="2093118" cy="5602"/>
                </a:xfrm>
                <a:prstGeom prst="line">
                  <a:avLst/>
                </a:prstGeom>
                <a:ln w="88900"/>
              </p:spPr>
              <p:style>
                <a:lnRef idx="1">
                  <a:schemeClr val="dk1"/>
                </a:lnRef>
                <a:fillRef idx="0">
                  <a:schemeClr val="dk1"/>
                </a:fillRef>
                <a:effectRef idx="0">
                  <a:schemeClr val="dk1"/>
                </a:effectRef>
                <a:fontRef idx="minor">
                  <a:schemeClr val="tx1"/>
                </a:fontRef>
              </p:style>
            </p:cxnSp>
          </p:grpSp>
          <p:sp>
            <p:nvSpPr>
              <p:cNvPr id="2340" name="Oval 2339">
                <a:extLst>
                  <a:ext uri="{FF2B5EF4-FFF2-40B4-BE49-F238E27FC236}">
                    <a16:creationId xmlns:a16="http://schemas.microsoft.com/office/drawing/2014/main" id="{135813B0-600C-8CA4-ECC3-35FCAFB44213}"/>
                  </a:ext>
                </a:extLst>
              </p:cNvPr>
              <p:cNvSpPr/>
              <p:nvPr/>
            </p:nvSpPr>
            <p:spPr>
              <a:xfrm>
                <a:off x="14550299" y="36057840"/>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2340">
                <a:extLst>
                  <a:ext uri="{FF2B5EF4-FFF2-40B4-BE49-F238E27FC236}">
                    <a16:creationId xmlns:a16="http://schemas.microsoft.com/office/drawing/2014/main" id="{02115229-37E4-793E-F792-8A2AAD573477}"/>
                  </a:ext>
                </a:extLst>
              </p:cNvPr>
              <p:cNvSpPr/>
              <p:nvPr/>
            </p:nvSpPr>
            <p:spPr>
              <a:xfrm>
                <a:off x="14550299" y="37506927"/>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7" name="Group 2296">
              <a:extLst>
                <a:ext uri="{FF2B5EF4-FFF2-40B4-BE49-F238E27FC236}">
                  <a16:creationId xmlns:a16="http://schemas.microsoft.com/office/drawing/2014/main" id="{2C67F826-FEEB-387D-AD60-A2B070E9534B}"/>
                </a:ext>
              </a:extLst>
            </p:cNvPr>
            <p:cNvGrpSpPr/>
            <p:nvPr/>
          </p:nvGrpSpPr>
          <p:grpSpPr>
            <a:xfrm>
              <a:off x="12202804" y="32313441"/>
              <a:ext cx="2453474" cy="1931799"/>
              <a:chOff x="12096825" y="33811092"/>
              <a:chExt cx="2453474" cy="1931799"/>
            </a:xfrm>
          </p:grpSpPr>
          <p:grpSp>
            <p:nvGrpSpPr>
              <p:cNvPr id="2319" name="Group 2318">
                <a:extLst>
                  <a:ext uri="{FF2B5EF4-FFF2-40B4-BE49-F238E27FC236}">
                    <a16:creationId xmlns:a16="http://schemas.microsoft.com/office/drawing/2014/main" id="{D6D6112A-5EF3-D5E1-0FD5-3E3B47268740}"/>
                  </a:ext>
                </a:extLst>
              </p:cNvPr>
              <p:cNvGrpSpPr/>
              <p:nvPr/>
            </p:nvGrpSpPr>
            <p:grpSpPr>
              <a:xfrm rot="5400000">
                <a:off x="12492799" y="33954117"/>
                <a:ext cx="925573" cy="1717522"/>
                <a:chOff x="10592097" y="33783976"/>
                <a:chExt cx="925573" cy="3158649"/>
              </a:xfrm>
            </p:grpSpPr>
            <p:cxnSp>
              <p:nvCxnSpPr>
                <p:cNvPr id="2334" name="Straight Connector 2333">
                  <a:extLst>
                    <a:ext uri="{FF2B5EF4-FFF2-40B4-BE49-F238E27FC236}">
                      <a16:creationId xmlns:a16="http://schemas.microsoft.com/office/drawing/2014/main" id="{09FE54EE-F35A-313B-C67E-B08D6FF943EE}"/>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35" name="Straight Connector 2334">
                  <a:extLst>
                    <a:ext uri="{FF2B5EF4-FFF2-40B4-BE49-F238E27FC236}">
                      <a16:creationId xmlns:a16="http://schemas.microsoft.com/office/drawing/2014/main" id="{0735CD04-8A1F-1A73-29B2-D2083112F739}"/>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6" name="Straight Connector 2335">
                  <a:extLst>
                    <a:ext uri="{FF2B5EF4-FFF2-40B4-BE49-F238E27FC236}">
                      <a16:creationId xmlns:a16="http://schemas.microsoft.com/office/drawing/2014/main" id="{ED5D332E-6C5D-4208-7111-9E9DF4BFC79C}"/>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7" name="Straight Connector 2336">
                  <a:extLst>
                    <a:ext uri="{FF2B5EF4-FFF2-40B4-BE49-F238E27FC236}">
                      <a16:creationId xmlns:a16="http://schemas.microsoft.com/office/drawing/2014/main" id="{15E54A23-8F19-6A34-C43F-25224AF76D84}"/>
                    </a:ext>
                  </a:extLst>
                </p:cNvPr>
                <p:cNvCxnSpPr>
                  <a:cxnSpLocks/>
                </p:cNvCxnSpPr>
                <p:nvPr/>
              </p:nvCxnSpPr>
              <p:spPr>
                <a:xfrm rot="16200000" flipH="1">
                  <a:off x="10459186" y="34830535"/>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8" name="Straight Connector 2337">
                  <a:extLst>
                    <a:ext uri="{FF2B5EF4-FFF2-40B4-BE49-F238E27FC236}">
                      <a16:creationId xmlns:a16="http://schemas.microsoft.com/office/drawing/2014/main" id="{EF56C46D-57A3-CA3C-F913-66F6677BD7E6}"/>
                    </a:ext>
                  </a:extLst>
                </p:cNvPr>
                <p:cNvCxnSpPr>
                  <a:cxnSpLocks/>
                </p:cNvCxnSpPr>
                <p:nvPr/>
              </p:nvCxnSpPr>
              <p:spPr>
                <a:xfrm rot="16200000" flipH="1">
                  <a:off x="9548339" y="34847520"/>
                  <a:ext cx="2093118" cy="5602"/>
                </a:xfrm>
                <a:prstGeom prst="line">
                  <a:avLst/>
                </a:prstGeom>
                <a:ln w="88900"/>
              </p:spPr>
              <p:style>
                <a:lnRef idx="1">
                  <a:schemeClr val="dk1"/>
                </a:lnRef>
                <a:fillRef idx="0">
                  <a:schemeClr val="dk1"/>
                </a:fillRef>
                <a:effectRef idx="0">
                  <a:schemeClr val="dk1"/>
                </a:effectRef>
                <a:fontRef idx="minor">
                  <a:schemeClr val="tx1"/>
                </a:fontRef>
              </p:style>
            </p:cxnSp>
          </p:grpSp>
          <p:grpSp>
            <p:nvGrpSpPr>
              <p:cNvPr id="2320" name="Group 2319">
                <a:extLst>
                  <a:ext uri="{FF2B5EF4-FFF2-40B4-BE49-F238E27FC236}">
                    <a16:creationId xmlns:a16="http://schemas.microsoft.com/office/drawing/2014/main" id="{857AB2BB-91AB-C3FB-F366-6CEBFAA52218}"/>
                  </a:ext>
                </a:extLst>
              </p:cNvPr>
              <p:cNvGrpSpPr/>
              <p:nvPr/>
            </p:nvGrpSpPr>
            <p:grpSpPr>
              <a:xfrm>
                <a:off x="13764983" y="34893425"/>
                <a:ext cx="620675" cy="717387"/>
                <a:chOff x="13737632" y="34815677"/>
                <a:chExt cx="754270" cy="1019738"/>
              </a:xfrm>
            </p:grpSpPr>
            <p:cxnSp>
              <p:nvCxnSpPr>
                <p:cNvPr id="2331" name="Straight Connector 2330">
                  <a:extLst>
                    <a:ext uri="{FF2B5EF4-FFF2-40B4-BE49-F238E27FC236}">
                      <a16:creationId xmlns:a16="http://schemas.microsoft.com/office/drawing/2014/main" id="{220F7A05-1F6D-E77D-113C-FF7E4E630BB4}"/>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2" name="Straight Connector 2331">
                  <a:extLst>
                    <a:ext uri="{FF2B5EF4-FFF2-40B4-BE49-F238E27FC236}">
                      <a16:creationId xmlns:a16="http://schemas.microsoft.com/office/drawing/2014/main" id="{556D8BA6-D426-D242-4F21-61759B807857}"/>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3" name="Straight Connector 2332">
                  <a:extLst>
                    <a:ext uri="{FF2B5EF4-FFF2-40B4-BE49-F238E27FC236}">
                      <a16:creationId xmlns:a16="http://schemas.microsoft.com/office/drawing/2014/main" id="{ACF49123-B848-7BD9-CFCB-606FC69F2CF6}"/>
                    </a:ext>
                  </a:extLst>
                </p:cNvPr>
                <p:cNvCxnSpPr>
                  <a:cxnSpLocks/>
                </p:cNvCxnSpPr>
                <p:nvPr/>
              </p:nvCxnSpPr>
              <p:spPr>
                <a:xfrm>
                  <a:off x="13737632"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1" name="Straight Connector 2320">
                <a:extLst>
                  <a:ext uri="{FF2B5EF4-FFF2-40B4-BE49-F238E27FC236}">
                    <a16:creationId xmlns:a16="http://schemas.microsoft.com/office/drawing/2014/main" id="{C2685AEE-09C4-4FEB-84AE-0FEA2FFE9852}"/>
                  </a:ext>
                </a:extLst>
              </p:cNvPr>
              <p:cNvCxnSpPr>
                <a:cxnSpLocks/>
              </p:cNvCxnSpPr>
              <p:nvPr/>
            </p:nvCxnSpPr>
            <p:spPr>
              <a:xfrm>
                <a:off x="13745136" y="34893425"/>
                <a:ext cx="620675" cy="1081"/>
              </a:xfrm>
              <a:prstGeom prst="line">
                <a:avLst/>
              </a:prstGeom>
              <a:ln w="101600"/>
            </p:spPr>
            <p:style>
              <a:lnRef idx="1">
                <a:schemeClr val="dk1"/>
              </a:lnRef>
              <a:fillRef idx="0">
                <a:schemeClr val="dk1"/>
              </a:fillRef>
              <a:effectRef idx="0">
                <a:schemeClr val="dk1"/>
              </a:effectRef>
              <a:fontRef idx="minor">
                <a:schemeClr val="tx1"/>
              </a:fontRef>
            </p:style>
          </p:cxnSp>
          <p:grpSp>
            <p:nvGrpSpPr>
              <p:cNvPr id="2322" name="Group 2321">
                <a:extLst>
                  <a:ext uri="{FF2B5EF4-FFF2-40B4-BE49-F238E27FC236}">
                    <a16:creationId xmlns:a16="http://schemas.microsoft.com/office/drawing/2014/main" id="{E92DCE80-2892-2CC8-102A-72196D5568FF}"/>
                  </a:ext>
                </a:extLst>
              </p:cNvPr>
              <p:cNvGrpSpPr/>
              <p:nvPr/>
            </p:nvGrpSpPr>
            <p:grpSpPr>
              <a:xfrm>
                <a:off x="13791196" y="33936073"/>
                <a:ext cx="620675" cy="717387"/>
                <a:chOff x="13709500" y="34815677"/>
                <a:chExt cx="754270" cy="1019738"/>
              </a:xfrm>
            </p:grpSpPr>
            <p:cxnSp>
              <p:nvCxnSpPr>
                <p:cNvPr id="2328" name="Straight Connector 2327">
                  <a:extLst>
                    <a:ext uri="{FF2B5EF4-FFF2-40B4-BE49-F238E27FC236}">
                      <a16:creationId xmlns:a16="http://schemas.microsoft.com/office/drawing/2014/main" id="{9495CC40-9CA0-7675-6366-C8C5C3141641}"/>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29" name="Straight Connector 2328">
                  <a:extLst>
                    <a:ext uri="{FF2B5EF4-FFF2-40B4-BE49-F238E27FC236}">
                      <a16:creationId xmlns:a16="http://schemas.microsoft.com/office/drawing/2014/main" id="{00954DB3-55E4-3762-406B-24A2DDDA9150}"/>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0" name="Straight Connector 2329">
                  <a:extLst>
                    <a:ext uri="{FF2B5EF4-FFF2-40B4-BE49-F238E27FC236}">
                      <a16:creationId xmlns:a16="http://schemas.microsoft.com/office/drawing/2014/main" id="{F81B7028-A7F8-E527-2686-C4FCB27E0EDD}"/>
                    </a:ext>
                  </a:extLst>
                </p:cNvPr>
                <p:cNvCxnSpPr>
                  <a:cxnSpLocks/>
                </p:cNvCxnSpPr>
                <p:nvPr/>
              </p:nvCxnSpPr>
              <p:spPr>
                <a:xfrm>
                  <a:off x="13709500"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3" name="Straight Connector 2322">
                <a:extLst>
                  <a:ext uri="{FF2B5EF4-FFF2-40B4-BE49-F238E27FC236}">
                    <a16:creationId xmlns:a16="http://schemas.microsoft.com/office/drawing/2014/main" id="{9CCBC912-E897-8822-74F4-2DB497E459D1}"/>
                  </a:ext>
                </a:extLst>
              </p:cNvPr>
              <p:cNvCxnSpPr>
                <a:cxnSpLocks/>
              </p:cNvCxnSpPr>
              <p:nvPr/>
            </p:nvCxnSpPr>
            <p:spPr>
              <a:xfrm>
                <a:off x="13802852" y="33975954"/>
                <a:ext cx="620675" cy="1081"/>
              </a:xfrm>
              <a:prstGeom prst="line">
                <a:avLst/>
              </a:prstGeom>
              <a:ln w="101600"/>
            </p:spPr>
            <p:style>
              <a:lnRef idx="1">
                <a:schemeClr val="dk1"/>
              </a:lnRef>
              <a:fillRef idx="0">
                <a:schemeClr val="dk1"/>
              </a:fillRef>
              <a:effectRef idx="0">
                <a:schemeClr val="dk1"/>
              </a:effectRef>
              <a:fontRef idx="minor">
                <a:schemeClr val="tx1"/>
              </a:fontRef>
            </p:style>
          </p:cxnSp>
          <p:sp>
            <p:nvSpPr>
              <p:cNvPr id="2324" name="Oval 2323">
                <a:extLst>
                  <a:ext uri="{FF2B5EF4-FFF2-40B4-BE49-F238E27FC236}">
                    <a16:creationId xmlns:a16="http://schemas.microsoft.com/office/drawing/2014/main" id="{85A8CD71-0E5F-B6AD-1A0D-064ABA4A6FC3}"/>
                  </a:ext>
                </a:extLst>
              </p:cNvPr>
              <p:cNvSpPr/>
              <p:nvPr/>
            </p:nvSpPr>
            <p:spPr>
              <a:xfrm>
                <a:off x="14223110" y="3444350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a:extLst>
                  <a:ext uri="{FF2B5EF4-FFF2-40B4-BE49-F238E27FC236}">
                    <a16:creationId xmlns:a16="http://schemas.microsoft.com/office/drawing/2014/main" id="{C1FE4EED-9756-AC63-8D4E-E873272D6ED5}"/>
                  </a:ext>
                </a:extLst>
              </p:cNvPr>
              <p:cNvSpPr/>
              <p:nvPr/>
            </p:nvSpPr>
            <p:spPr>
              <a:xfrm>
                <a:off x="14223110" y="33811092"/>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Oval 2325">
                <a:extLst>
                  <a:ext uri="{FF2B5EF4-FFF2-40B4-BE49-F238E27FC236}">
                    <a16:creationId xmlns:a16="http://schemas.microsoft.com/office/drawing/2014/main" id="{AD0D28E6-DB04-13D1-10F9-B6F3A779C1AC}"/>
                  </a:ext>
                </a:extLst>
              </p:cNvPr>
              <p:cNvSpPr/>
              <p:nvPr/>
            </p:nvSpPr>
            <p:spPr>
              <a:xfrm>
                <a:off x="14206569" y="3477238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Oval 2326">
                <a:extLst>
                  <a:ext uri="{FF2B5EF4-FFF2-40B4-BE49-F238E27FC236}">
                    <a16:creationId xmlns:a16="http://schemas.microsoft.com/office/drawing/2014/main" id="{A6CEB26E-3975-487E-7D9F-90B5917DC081}"/>
                  </a:ext>
                </a:extLst>
              </p:cNvPr>
              <p:cNvSpPr/>
              <p:nvPr/>
            </p:nvSpPr>
            <p:spPr>
              <a:xfrm>
                <a:off x="14202216" y="35439361"/>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8" name="Straight Connector 2297">
              <a:extLst>
                <a:ext uri="{FF2B5EF4-FFF2-40B4-BE49-F238E27FC236}">
                  <a16:creationId xmlns:a16="http://schemas.microsoft.com/office/drawing/2014/main" id="{6DC499BF-1D99-30BC-2CF0-82E035CD2799}"/>
                </a:ext>
              </a:extLst>
            </p:cNvPr>
            <p:cNvCxnSpPr>
              <a:cxnSpLocks/>
            </p:cNvCxnSpPr>
            <p:nvPr/>
          </p:nvCxnSpPr>
          <p:spPr>
            <a:xfrm>
              <a:off x="9143676" y="32484069"/>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9" name="Straight Connector 2298">
              <a:extLst>
                <a:ext uri="{FF2B5EF4-FFF2-40B4-BE49-F238E27FC236}">
                  <a16:creationId xmlns:a16="http://schemas.microsoft.com/office/drawing/2014/main" id="{2F1C73D6-99DA-92CE-3752-4B957FE85565}"/>
                </a:ext>
              </a:extLst>
            </p:cNvPr>
            <p:cNvCxnSpPr>
              <a:cxnSpLocks/>
            </p:cNvCxnSpPr>
            <p:nvPr/>
          </p:nvCxnSpPr>
          <p:spPr>
            <a:xfrm>
              <a:off x="11680620" y="32468960"/>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0" name="Straight Connector 2299">
              <a:extLst>
                <a:ext uri="{FF2B5EF4-FFF2-40B4-BE49-F238E27FC236}">
                  <a16:creationId xmlns:a16="http://schemas.microsoft.com/office/drawing/2014/main" id="{ACE0C63D-3BC9-56B9-AA5A-90B009616324}"/>
                </a:ext>
              </a:extLst>
            </p:cNvPr>
            <p:cNvCxnSpPr>
              <a:cxnSpLocks/>
            </p:cNvCxnSpPr>
            <p:nvPr/>
          </p:nvCxnSpPr>
          <p:spPr>
            <a:xfrm flipH="1">
              <a:off x="11664176" y="34357920"/>
              <a:ext cx="3645953"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01" name="TextBox 2300">
              <a:extLst>
                <a:ext uri="{FF2B5EF4-FFF2-40B4-BE49-F238E27FC236}">
                  <a16:creationId xmlns:a16="http://schemas.microsoft.com/office/drawing/2014/main" id="{A74E8F9D-9804-2B97-8F03-FA9003DC1444}"/>
                </a:ext>
              </a:extLst>
            </p:cNvPr>
            <p:cNvSpPr txBox="1"/>
            <p:nvPr/>
          </p:nvSpPr>
          <p:spPr>
            <a:xfrm>
              <a:off x="6243150" y="31633222"/>
              <a:ext cx="2537066" cy="707886"/>
            </a:xfrm>
            <a:prstGeom prst="rect">
              <a:avLst/>
            </a:prstGeom>
            <a:noFill/>
          </p:spPr>
          <p:txBody>
            <a:bodyPr wrap="square" rtlCol="0">
              <a:spAutoFit/>
            </a:bodyPr>
            <a:lstStyle/>
            <a:p>
              <a:r>
                <a:rPr lang="en-US" sz="4000" b="1" dirty="0"/>
                <a:t>Pre-LUCA</a:t>
              </a:r>
            </a:p>
          </p:txBody>
        </p:sp>
        <p:sp>
          <p:nvSpPr>
            <p:cNvPr id="2302" name="TextBox 2301">
              <a:extLst>
                <a:ext uri="{FF2B5EF4-FFF2-40B4-BE49-F238E27FC236}">
                  <a16:creationId xmlns:a16="http://schemas.microsoft.com/office/drawing/2014/main" id="{65CACC62-DE10-B314-2233-814CDF3F31DE}"/>
                </a:ext>
              </a:extLst>
            </p:cNvPr>
            <p:cNvSpPr txBox="1"/>
            <p:nvPr/>
          </p:nvSpPr>
          <p:spPr>
            <a:xfrm>
              <a:off x="9777150" y="31656355"/>
              <a:ext cx="1576615" cy="707886"/>
            </a:xfrm>
            <a:prstGeom prst="rect">
              <a:avLst/>
            </a:prstGeom>
            <a:noFill/>
          </p:spPr>
          <p:txBody>
            <a:bodyPr wrap="square" rtlCol="0">
              <a:spAutoFit/>
            </a:bodyPr>
            <a:lstStyle/>
            <a:p>
              <a:r>
                <a:rPr lang="en-US" sz="4000" b="1" dirty="0"/>
                <a:t>LUCA</a:t>
              </a:r>
            </a:p>
          </p:txBody>
        </p:sp>
        <p:sp>
          <p:nvSpPr>
            <p:cNvPr id="2303" name="TextBox 2302">
              <a:extLst>
                <a:ext uri="{FF2B5EF4-FFF2-40B4-BE49-F238E27FC236}">
                  <a16:creationId xmlns:a16="http://schemas.microsoft.com/office/drawing/2014/main" id="{FE69D849-DD47-9BFB-FA80-1283FC54CF82}"/>
                </a:ext>
              </a:extLst>
            </p:cNvPr>
            <p:cNvSpPr txBox="1"/>
            <p:nvPr/>
          </p:nvSpPr>
          <p:spPr>
            <a:xfrm>
              <a:off x="11715533" y="31644431"/>
              <a:ext cx="4307903" cy="707886"/>
            </a:xfrm>
            <a:prstGeom prst="rect">
              <a:avLst/>
            </a:prstGeom>
            <a:noFill/>
          </p:spPr>
          <p:txBody>
            <a:bodyPr wrap="square" rtlCol="0">
              <a:spAutoFit/>
            </a:bodyPr>
            <a:lstStyle/>
            <a:p>
              <a:r>
                <a:rPr lang="en-US" sz="4000" b="1" dirty="0"/>
                <a:t>Post-LUCA </a:t>
              </a:r>
              <a:r>
                <a:rPr lang="en-US" sz="2400" b="1" dirty="0"/>
                <a:t>(LBCA &amp; LACA)</a:t>
              </a:r>
              <a:endParaRPr lang="en-US" b="1" dirty="0"/>
            </a:p>
          </p:txBody>
        </p:sp>
        <p:sp>
          <p:nvSpPr>
            <p:cNvPr id="2304" name="TextBox 2303">
              <a:extLst>
                <a:ext uri="{FF2B5EF4-FFF2-40B4-BE49-F238E27FC236}">
                  <a16:creationId xmlns:a16="http://schemas.microsoft.com/office/drawing/2014/main" id="{F6590934-DE37-650F-5BA1-95CB08FE1C30}"/>
                </a:ext>
              </a:extLst>
            </p:cNvPr>
            <p:cNvSpPr txBox="1"/>
            <p:nvPr/>
          </p:nvSpPr>
          <p:spPr>
            <a:xfrm>
              <a:off x="11392524" y="34320410"/>
              <a:ext cx="4692532" cy="1077218"/>
            </a:xfrm>
            <a:prstGeom prst="rect">
              <a:avLst/>
            </a:prstGeom>
            <a:noFill/>
          </p:spPr>
          <p:txBody>
            <a:bodyPr wrap="square" rtlCol="0">
              <a:spAutoFit/>
            </a:bodyPr>
            <a:lstStyle/>
            <a:p>
              <a:pPr algn="ctr"/>
              <a:r>
                <a:rPr lang="en-US" sz="4000" b="1" dirty="0"/>
                <a:t>Modern </a:t>
              </a:r>
            </a:p>
            <a:p>
              <a:pPr algn="ctr"/>
              <a:r>
                <a:rPr lang="en-US" sz="2400" b="1" dirty="0"/>
                <a:t>(supergroup specific)</a:t>
              </a:r>
              <a:endParaRPr lang="en-US" sz="4000" b="1" dirty="0"/>
            </a:p>
          </p:txBody>
        </p:sp>
        <p:sp>
          <p:nvSpPr>
            <p:cNvPr id="2305" name="Diamond 2304">
              <a:extLst>
                <a:ext uri="{FF2B5EF4-FFF2-40B4-BE49-F238E27FC236}">
                  <a16:creationId xmlns:a16="http://schemas.microsoft.com/office/drawing/2014/main" id="{3D0C448E-BA3C-1636-D505-72123B064013}"/>
                </a:ext>
              </a:extLst>
            </p:cNvPr>
            <p:cNvSpPr/>
            <p:nvPr/>
          </p:nvSpPr>
          <p:spPr>
            <a:xfrm>
              <a:off x="12566119" y="32986340"/>
              <a:ext cx="498231" cy="568569"/>
            </a:xfrm>
            <a:prstGeom prst="diamond">
              <a:avLst/>
            </a:prstGeom>
            <a:solidFill>
              <a:srgbClr val="8FAADD"/>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6" name="Diamond 2305">
              <a:extLst>
                <a:ext uri="{FF2B5EF4-FFF2-40B4-BE49-F238E27FC236}">
                  <a16:creationId xmlns:a16="http://schemas.microsoft.com/office/drawing/2014/main" id="{00712FD9-A491-69B3-FF67-AFD48B1FF453}"/>
                </a:ext>
              </a:extLst>
            </p:cNvPr>
            <p:cNvSpPr/>
            <p:nvPr/>
          </p:nvSpPr>
          <p:spPr>
            <a:xfrm>
              <a:off x="12794340" y="35814470"/>
              <a:ext cx="498231" cy="568569"/>
            </a:xfrm>
            <a:prstGeom prst="diamond">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7" name="5-Point Star 2306">
              <a:extLst>
                <a:ext uri="{FF2B5EF4-FFF2-40B4-BE49-F238E27FC236}">
                  <a16:creationId xmlns:a16="http://schemas.microsoft.com/office/drawing/2014/main" id="{89C4049C-60C6-6527-76A1-AEFE3EA9A867}"/>
                </a:ext>
              </a:extLst>
            </p:cNvPr>
            <p:cNvSpPr/>
            <p:nvPr/>
          </p:nvSpPr>
          <p:spPr>
            <a:xfrm rot="17269488">
              <a:off x="6452873" y="37053430"/>
              <a:ext cx="613077" cy="588932"/>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TextBox 2307">
              <a:extLst>
                <a:ext uri="{FF2B5EF4-FFF2-40B4-BE49-F238E27FC236}">
                  <a16:creationId xmlns:a16="http://schemas.microsoft.com/office/drawing/2014/main" id="{3B355C05-7F6E-B91F-F8E5-B0D740DEF567}"/>
                </a:ext>
              </a:extLst>
            </p:cNvPr>
            <p:cNvSpPr txBox="1"/>
            <p:nvPr/>
          </p:nvSpPr>
          <p:spPr>
            <a:xfrm>
              <a:off x="7094645" y="37085542"/>
              <a:ext cx="1636939" cy="523220"/>
            </a:xfrm>
            <a:prstGeom prst="rect">
              <a:avLst/>
            </a:prstGeom>
            <a:noFill/>
          </p:spPr>
          <p:txBody>
            <a:bodyPr wrap="square" rtlCol="0">
              <a:spAutoFit/>
            </a:bodyPr>
            <a:lstStyle/>
            <a:p>
              <a:r>
                <a:rPr lang="en-US" sz="2800" dirty="0"/>
                <a:t>Pre-LUCA</a:t>
              </a:r>
            </a:p>
          </p:txBody>
        </p:sp>
        <p:sp>
          <p:nvSpPr>
            <p:cNvPr id="2309" name="Diamond 2308">
              <a:extLst>
                <a:ext uri="{FF2B5EF4-FFF2-40B4-BE49-F238E27FC236}">
                  <a16:creationId xmlns:a16="http://schemas.microsoft.com/office/drawing/2014/main" id="{65A9D75E-68B5-562A-3501-EF6446ABE07D}"/>
                </a:ext>
              </a:extLst>
            </p:cNvPr>
            <p:cNvSpPr/>
            <p:nvPr/>
          </p:nvSpPr>
          <p:spPr>
            <a:xfrm>
              <a:off x="8837413" y="37062867"/>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10" name="TextBox 2309">
              <a:extLst>
                <a:ext uri="{FF2B5EF4-FFF2-40B4-BE49-F238E27FC236}">
                  <a16:creationId xmlns:a16="http://schemas.microsoft.com/office/drawing/2014/main" id="{5C7A9986-4219-E24D-94A4-A73856040B3B}"/>
                </a:ext>
              </a:extLst>
            </p:cNvPr>
            <p:cNvSpPr txBox="1"/>
            <p:nvPr/>
          </p:nvSpPr>
          <p:spPr>
            <a:xfrm>
              <a:off x="9335644" y="37087793"/>
              <a:ext cx="1636939" cy="523220"/>
            </a:xfrm>
            <a:prstGeom prst="rect">
              <a:avLst/>
            </a:prstGeom>
            <a:noFill/>
          </p:spPr>
          <p:txBody>
            <a:bodyPr wrap="square" rtlCol="0">
              <a:spAutoFit/>
            </a:bodyPr>
            <a:lstStyle/>
            <a:p>
              <a:r>
                <a:rPr lang="en-US" sz="2800" dirty="0"/>
                <a:t>LUCA</a:t>
              </a:r>
            </a:p>
          </p:txBody>
        </p:sp>
        <p:sp>
          <p:nvSpPr>
            <p:cNvPr id="2311" name="Oval 2310">
              <a:extLst>
                <a:ext uri="{FF2B5EF4-FFF2-40B4-BE49-F238E27FC236}">
                  <a16:creationId xmlns:a16="http://schemas.microsoft.com/office/drawing/2014/main" id="{1DA0121C-055B-8B1D-1BB9-013FECF03D09}"/>
                </a:ext>
              </a:extLst>
            </p:cNvPr>
            <p:cNvSpPr/>
            <p:nvPr/>
          </p:nvSpPr>
          <p:spPr>
            <a:xfrm>
              <a:off x="10433402" y="37099672"/>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TextBox 2311">
              <a:extLst>
                <a:ext uri="{FF2B5EF4-FFF2-40B4-BE49-F238E27FC236}">
                  <a16:creationId xmlns:a16="http://schemas.microsoft.com/office/drawing/2014/main" id="{A6FE0B96-9765-C80D-907E-4894DA0973C8}"/>
                </a:ext>
              </a:extLst>
            </p:cNvPr>
            <p:cNvSpPr txBox="1"/>
            <p:nvPr/>
          </p:nvSpPr>
          <p:spPr>
            <a:xfrm>
              <a:off x="10943283" y="37085541"/>
              <a:ext cx="1636939" cy="523220"/>
            </a:xfrm>
            <a:prstGeom prst="rect">
              <a:avLst/>
            </a:prstGeom>
            <a:noFill/>
          </p:spPr>
          <p:txBody>
            <a:bodyPr wrap="square" rtlCol="0">
              <a:spAutoFit/>
            </a:bodyPr>
            <a:lstStyle/>
            <a:p>
              <a:r>
                <a:rPr lang="en-US" sz="2800" dirty="0"/>
                <a:t>Archaea</a:t>
              </a:r>
            </a:p>
          </p:txBody>
        </p:sp>
        <p:sp>
          <p:nvSpPr>
            <p:cNvPr id="2313" name="Oval 2312">
              <a:extLst>
                <a:ext uri="{FF2B5EF4-FFF2-40B4-BE49-F238E27FC236}">
                  <a16:creationId xmlns:a16="http://schemas.microsoft.com/office/drawing/2014/main" id="{7014AB37-0B66-02F4-FDFD-88EDD753EC5C}"/>
                </a:ext>
              </a:extLst>
            </p:cNvPr>
            <p:cNvSpPr/>
            <p:nvPr/>
          </p:nvSpPr>
          <p:spPr>
            <a:xfrm>
              <a:off x="12388480" y="37111762"/>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TextBox 2313">
              <a:extLst>
                <a:ext uri="{FF2B5EF4-FFF2-40B4-BE49-F238E27FC236}">
                  <a16:creationId xmlns:a16="http://schemas.microsoft.com/office/drawing/2014/main" id="{E49FF29C-F541-62A9-6ADB-E5464887C1DF}"/>
                </a:ext>
              </a:extLst>
            </p:cNvPr>
            <p:cNvSpPr txBox="1"/>
            <p:nvPr/>
          </p:nvSpPr>
          <p:spPr>
            <a:xfrm>
              <a:off x="12961198" y="37090577"/>
              <a:ext cx="1636939" cy="523220"/>
            </a:xfrm>
            <a:prstGeom prst="rect">
              <a:avLst/>
            </a:prstGeom>
            <a:noFill/>
          </p:spPr>
          <p:txBody>
            <a:bodyPr wrap="square" rtlCol="0">
              <a:spAutoFit/>
            </a:bodyPr>
            <a:lstStyle/>
            <a:p>
              <a:r>
                <a:rPr lang="en-US" sz="2800" dirty="0"/>
                <a:t>Bacteria</a:t>
              </a:r>
            </a:p>
          </p:txBody>
        </p:sp>
        <p:sp>
          <p:nvSpPr>
            <p:cNvPr id="2315" name="Oval 2314">
              <a:extLst>
                <a:ext uri="{FF2B5EF4-FFF2-40B4-BE49-F238E27FC236}">
                  <a16:creationId xmlns:a16="http://schemas.microsoft.com/office/drawing/2014/main" id="{872F389C-B34B-A075-375B-5AE8868F4937}"/>
                </a:ext>
              </a:extLst>
            </p:cNvPr>
            <p:cNvSpPr/>
            <p:nvPr/>
          </p:nvSpPr>
          <p:spPr>
            <a:xfrm>
              <a:off x="7934655" y="37832059"/>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a:extLst>
                <a:ext uri="{FF2B5EF4-FFF2-40B4-BE49-F238E27FC236}">
                  <a16:creationId xmlns:a16="http://schemas.microsoft.com/office/drawing/2014/main" id="{2D879DD9-A2E5-7463-C223-00781A4C6598}"/>
                </a:ext>
              </a:extLst>
            </p:cNvPr>
            <p:cNvSpPr/>
            <p:nvPr/>
          </p:nvSpPr>
          <p:spPr>
            <a:xfrm>
              <a:off x="8337662" y="37837631"/>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a:extLst>
                <a:ext uri="{FF2B5EF4-FFF2-40B4-BE49-F238E27FC236}">
                  <a16:creationId xmlns:a16="http://schemas.microsoft.com/office/drawing/2014/main" id="{47BBC366-EF84-6B33-0231-749FD42479BB}"/>
                </a:ext>
              </a:extLst>
            </p:cNvPr>
            <p:cNvSpPr/>
            <p:nvPr/>
          </p:nvSpPr>
          <p:spPr>
            <a:xfrm>
              <a:off x="8740669" y="37848628"/>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TextBox 2317">
              <a:extLst>
                <a:ext uri="{FF2B5EF4-FFF2-40B4-BE49-F238E27FC236}">
                  <a16:creationId xmlns:a16="http://schemas.microsoft.com/office/drawing/2014/main" id="{D4A9CC5E-5102-9A07-4157-CBDB39868921}"/>
                </a:ext>
              </a:extLst>
            </p:cNvPr>
            <p:cNvSpPr txBox="1"/>
            <p:nvPr/>
          </p:nvSpPr>
          <p:spPr>
            <a:xfrm>
              <a:off x="9143676" y="37727786"/>
              <a:ext cx="3894169" cy="523220"/>
            </a:xfrm>
            <a:prstGeom prst="rect">
              <a:avLst/>
            </a:prstGeom>
            <a:noFill/>
          </p:spPr>
          <p:txBody>
            <a:bodyPr wrap="square" rtlCol="0">
              <a:spAutoFit/>
            </a:bodyPr>
            <a:lstStyle/>
            <a:p>
              <a:r>
                <a:rPr lang="en-US" sz="2800" dirty="0"/>
                <a:t>Archaeal supergroups </a:t>
              </a:r>
            </a:p>
          </p:txBody>
        </p:sp>
      </p:grpSp>
      <p:pic>
        <p:nvPicPr>
          <p:cNvPr id="2564" name="Picture 2563">
            <a:extLst>
              <a:ext uri="{FF2B5EF4-FFF2-40B4-BE49-F238E27FC236}">
                <a16:creationId xmlns:a16="http://schemas.microsoft.com/office/drawing/2014/main" id="{EF319281-99BB-F42D-340C-FAE1855E2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504" y="2747048"/>
            <a:ext cx="6422088" cy="3964221"/>
          </a:xfrm>
          <a:prstGeom prst="rect">
            <a:avLst/>
          </a:prstGeom>
        </p:spPr>
      </p:pic>
      <p:sp>
        <p:nvSpPr>
          <p:cNvPr id="2" name="Rectangle 1">
            <a:extLst>
              <a:ext uri="{FF2B5EF4-FFF2-40B4-BE49-F238E27FC236}">
                <a16:creationId xmlns:a16="http://schemas.microsoft.com/office/drawing/2014/main" id="{CD1028B8-1B09-5729-AF01-167FD9D7D68B}"/>
              </a:ext>
            </a:extLst>
          </p:cNvPr>
          <p:cNvSpPr/>
          <p:nvPr/>
        </p:nvSpPr>
        <p:spPr>
          <a:xfrm>
            <a:off x="5167178" y="2600802"/>
            <a:ext cx="2848414" cy="3227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90D8B59-FC17-B47E-DD8A-4B35C9BB340F}"/>
              </a:ext>
            </a:extLst>
          </p:cNvPr>
          <p:cNvSpPr/>
          <p:nvPr/>
        </p:nvSpPr>
        <p:spPr>
          <a:xfrm>
            <a:off x="2763147" y="6322201"/>
            <a:ext cx="3131167" cy="3290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FCA1C5-FDB1-953D-21F5-6895DF57DE40}"/>
              </a:ext>
            </a:extLst>
          </p:cNvPr>
          <p:cNvSpPr txBox="1"/>
          <p:nvPr/>
        </p:nvSpPr>
        <p:spPr>
          <a:xfrm>
            <a:off x="566545" y="1050537"/>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Wehbi </a:t>
            </a:r>
            <a:r>
              <a:rPr lang="en-US" sz="2400" i="1" dirty="0">
                <a:latin typeface="Arial"/>
                <a:cs typeface="Arial"/>
              </a:rPr>
              <a:t>et. al </a:t>
            </a:r>
            <a:r>
              <a:rPr lang="en-US" sz="2400" dirty="0">
                <a:latin typeface="Arial"/>
                <a:cs typeface="Arial"/>
              </a:rPr>
              <a:t>(2024) previously classified protein domains based on their age group via phylogenetic reconstruction </a:t>
            </a:r>
          </a:p>
        </p:txBody>
      </p:sp>
      <p:sp>
        <p:nvSpPr>
          <p:cNvPr id="6" name="TextBox 5">
            <a:extLst>
              <a:ext uri="{FF2B5EF4-FFF2-40B4-BE49-F238E27FC236}">
                <a16:creationId xmlns:a16="http://schemas.microsoft.com/office/drawing/2014/main" id="{DC2E6C7C-4B87-B386-76BF-DABD221DDC84}"/>
              </a:ext>
            </a:extLst>
          </p:cNvPr>
          <p:cNvSpPr txBox="1"/>
          <p:nvPr/>
        </p:nvSpPr>
        <p:spPr>
          <a:xfrm>
            <a:off x="554392" y="1861401"/>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Each age group reflects a unique geochemical environment on ancient Earth</a:t>
            </a:r>
            <a:endParaRPr lang="en-US" sz="2400" dirty="0"/>
          </a:p>
        </p:txBody>
      </p:sp>
    </p:spTree>
    <p:extLst>
      <p:ext uri="{BB962C8B-B14F-4D97-AF65-F5344CB8AC3E}">
        <p14:creationId xmlns:p14="http://schemas.microsoft.com/office/powerpoint/2010/main" val="189440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A4722D-0E07-7959-9614-790EF30DCE2A}"/>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7AA4C802-900D-ED8E-344E-D745A6DED68E}"/>
              </a:ext>
            </a:extLst>
          </p:cNvPr>
          <p:cNvSpPr>
            <a:spLocks noGrp="1" noChangeArrowheads="1"/>
          </p:cNvSpPr>
          <p:nvPr>
            <p:ph type="ctrTitle"/>
          </p:nvPr>
        </p:nvSpPr>
        <p:spPr>
          <a:xfrm>
            <a:off x="2597223" y="180207"/>
            <a:ext cx="4108377" cy="990600"/>
          </a:xfrm>
        </p:spPr>
        <p:txBody>
          <a:bodyPr/>
          <a:lstStyle/>
          <a:p>
            <a:pPr eaLnBrk="1" hangingPunct="1"/>
            <a:r>
              <a:rPr lang="en-US" b="1" dirty="0">
                <a:latin typeface="Calibri" panose="020F0502020204030204" pitchFamily="34" charset="0"/>
                <a:cs typeface="Calibri" panose="020F0502020204030204" pitchFamily="34" charset="0"/>
              </a:rPr>
              <a:t>Protein domains</a:t>
            </a:r>
          </a:p>
        </p:txBody>
      </p:sp>
      <p:grpSp>
        <p:nvGrpSpPr>
          <p:cNvPr id="2293" name="Group 2292">
            <a:extLst>
              <a:ext uri="{FF2B5EF4-FFF2-40B4-BE49-F238E27FC236}">
                <a16:creationId xmlns:a16="http://schemas.microsoft.com/office/drawing/2014/main" id="{CB87E8B4-44ED-CA9E-D22B-52856FD20EE1}"/>
              </a:ext>
            </a:extLst>
          </p:cNvPr>
          <p:cNvGrpSpPr/>
          <p:nvPr/>
        </p:nvGrpSpPr>
        <p:grpSpPr>
          <a:xfrm>
            <a:off x="-1681433" y="21367109"/>
            <a:ext cx="10368233" cy="6617784"/>
            <a:chOff x="5716823" y="31633222"/>
            <a:chExt cx="10368233" cy="6617784"/>
          </a:xfrm>
        </p:grpSpPr>
        <p:grpSp>
          <p:nvGrpSpPr>
            <p:cNvPr id="2294" name="Group 2293">
              <a:extLst>
                <a:ext uri="{FF2B5EF4-FFF2-40B4-BE49-F238E27FC236}">
                  <a16:creationId xmlns:a16="http://schemas.microsoft.com/office/drawing/2014/main" id="{67D3A341-8DAA-A284-94C2-3962426DDEFB}"/>
                </a:ext>
              </a:extLst>
            </p:cNvPr>
            <p:cNvGrpSpPr/>
            <p:nvPr/>
          </p:nvGrpSpPr>
          <p:grpSpPr>
            <a:xfrm>
              <a:off x="5716823" y="32440109"/>
              <a:ext cx="3047963" cy="4151960"/>
              <a:chOff x="6503252" y="33521533"/>
              <a:chExt cx="3047963" cy="4151960"/>
            </a:xfrm>
          </p:grpSpPr>
          <p:grpSp>
            <p:nvGrpSpPr>
              <p:cNvPr id="2355" name="Group 2354">
                <a:extLst>
                  <a:ext uri="{FF2B5EF4-FFF2-40B4-BE49-F238E27FC236}">
                    <a16:creationId xmlns:a16="http://schemas.microsoft.com/office/drawing/2014/main" id="{8121B0CE-F1E9-5077-C6B4-B40503B7BCC1}"/>
                  </a:ext>
                </a:extLst>
              </p:cNvPr>
              <p:cNvGrpSpPr/>
              <p:nvPr/>
            </p:nvGrpSpPr>
            <p:grpSpPr>
              <a:xfrm>
                <a:off x="6503252" y="33521533"/>
                <a:ext cx="3047963" cy="4151960"/>
                <a:chOff x="6172200" y="33904497"/>
                <a:chExt cx="3047963" cy="4151960"/>
              </a:xfrm>
            </p:grpSpPr>
            <p:grpSp>
              <p:nvGrpSpPr>
                <p:cNvPr id="2357" name="Group 2356">
                  <a:extLst>
                    <a:ext uri="{FF2B5EF4-FFF2-40B4-BE49-F238E27FC236}">
                      <a16:creationId xmlns:a16="http://schemas.microsoft.com/office/drawing/2014/main" id="{0634869E-03AD-1684-4909-3CD61CADCD6B}"/>
                    </a:ext>
                  </a:extLst>
                </p:cNvPr>
                <p:cNvGrpSpPr/>
                <p:nvPr/>
              </p:nvGrpSpPr>
              <p:grpSpPr>
                <a:xfrm rot="16200000">
                  <a:off x="6083624" y="34437196"/>
                  <a:ext cx="3224238" cy="2591951"/>
                  <a:chOff x="8900003" y="31703537"/>
                  <a:chExt cx="3772445" cy="5607901"/>
                </a:xfrm>
              </p:grpSpPr>
              <p:cxnSp>
                <p:nvCxnSpPr>
                  <p:cNvPr id="2365" name="Straight Connector 2364">
                    <a:extLst>
                      <a:ext uri="{FF2B5EF4-FFF2-40B4-BE49-F238E27FC236}">
                        <a16:creationId xmlns:a16="http://schemas.microsoft.com/office/drawing/2014/main" id="{AD190352-6AB8-929B-05E8-B367FD2671AB}"/>
                      </a:ext>
                    </a:extLst>
                  </p:cNvPr>
                  <p:cNvCxnSpPr>
                    <a:cxnSpLocks/>
                  </p:cNvCxnSpPr>
                  <p:nvPr/>
                </p:nvCxnSpPr>
                <p:spPr>
                  <a:xfrm>
                    <a:off x="8947326" y="34180530"/>
                    <a:ext cx="0" cy="2117795"/>
                  </a:xfrm>
                  <a:prstGeom prst="line">
                    <a:avLst/>
                  </a:prstGeom>
                  <a:ln w="101600"/>
                </p:spPr>
                <p:style>
                  <a:lnRef idx="1">
                    <a:schemeClr val="dk1"/>
                  </a:lnRef>
                  <a:fillRef idx="0">
                    <a:schemeClr val="dk1"/>
                  </a:fillRef>
                  <a:effectRef idx="0">
                    <a:schemeClr val="dk1"/>
                  </a:effectRef>
                  <a:fontRef idx="minor">
                    <a:schemeClr val="tx1"/>
                  </a:fontRef>
                </p:style>
              </p:cxnSp>
              <p:grpSp>
                <p:nvGrpSpPr>
                  <p:cNvPr id="2366" name="Group 2365">
                    <a:extLst>
                      <a:ext uri="{FF2B5EF4-FFF2-40B4-BE49-F238E27FC236}">
                        <a16:creationId xmlns:a16="http://schemas.microsoft.com/office/drawing/2014/main" id="{A0AA6E7C-F499-1A7F-B50B-88BC1792B3BB}"/>
                      </a:ext>
                    </a:extLst>
                  </p:cNvPr>
                  <p:cNvGrpSpPr/>
                  <p:nvPr/>
                </p:nvGrpSpPr>
                <p:grpSpPr>
                  <a:xfrm>
                    <a:off x="8900003" y="31703537"/>
                    <a:ext cx="3772445" cy="5607901"/>
                    <a:chOff x="8900003" y="31703537"/>
                    <a:chExt cx="3772445" cy="5607901"/>
                  </a:xfrm>
                </p:grpSpPr>
                <p:grpSp>
                  <p:nvGrpSpPr>
                    <p:cNvPr id="2368" name="Group 2367">
                      <a:extLst>
                        <a:ext uri="{FF2B5EF4-FFF2-40B4-BE49-F238E27FC236}">
                          <a16:creationId xmlns:a16="http://schemas.microsoft.com/office/drawing/2014/main" id="{980BBE41-09C5-FCBF-3493-7DD7668CE75D}"/>
                        </a:ext>
                      </a:extLst>
                    </p:cNvPr>
                    <p:cNvGrpSpPr/>
                    <p:nvPr/>
                  </p:nvGrpSpPr>
                  <p:grpSpPr>
                    <a:xfrm>
                      <a:off x="8900003" y="35308881"/>
                      <a:ext cx="3772445" cy="2002557"/>
                      <a:chOff x="6881859" y="4871233"/>
                      <a:chExt cx="1213995" cy="919967"/>
                    </a:xfrm>
                  </p:grpSpPr>
                  <p:cxnSp>
                    <p:nvCxnSpPr>
                      <p:cNvPr id="2375" name="Straight Connector 2374">
                        <a:extLst>
                          <a:ext uri="{FF2B5EF4-FFF2-40B4-BE49-F238E27FC236}">
                            <a16:creationId xmlns:a16="http://schemas.microsoft.com/office/drawing/2014/main" id="{72CE47C2-436F-1DB1-5912-944202A508B8}"/>
                          </a:ext>
                        </a:extLst>
                      </p:cNvPr>
                      <p:cNvCxnSpPr>
                        <a:cxnSpLocks/>
                      </p:cNvCxnSpPr>
                      <p:nvPr/>
                    </p:nvCxnSpPr>
                    <p:spPr>
                      <a:xfrm>
                        <a:off x="6881859" y="5334000"/>
                        <a:ext cx="433341"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6" name="Straight Connector 2375">
                        <a:extLst>
                          <a:ext uri="{FF2B5EF4-FFF2-40B4-BE49-F238E27FC236}">
                            <a16:creationId xmlns:a16="http://schemas.microsoft.com/office/drawing/2014/main" id="{1F4AAC65-13DF-20C0-D95E-7C6C797E1365}"/>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7" name="Straight Connector 2376">
                        <a:extLst>
                          <a:ext uri="{FF2B5EF4-FFF2-40B4-BE49-F238E27FC236}">
                            <a16:creationId xmlns:a16="http://schemas.microsoft.com/office/drawing/2014/main" id="{8269A30F-B5E1-9810-17CD-917976416634}"/>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8" name="Straight Connector 2377">
                        <a:extLst>
                          <a:ext uri="{FF2B5EF4-FFF2-40B4-BE49-F238E27FC236}">
                            <a16:creationId xmlns:a16="http://schemas.microsoft.com/office/drawing/2014/main" id="{61368E0C-8C41-4C10-3E45-0EC465082188}"/>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9" name="Straight Connector 2378">
                        <a:extLst>
                          <a:ext uri="{FF2B5EF4-FFF2-40B4-BE49-F238E27FC236}">
                            <a16:creationId xmlns:a16="http://schemas.microsoft.com/office/drawing/2014/main" id="{3B4D27E8-FB2D-CEDC-E9E6-110920A5F107}"/>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nvGrpSpPr>
                    <p:cNvPr id="2369" name="Group 2368">
                      <a:extLst>
                        <a:ext uri="{FF2B5EF4-FFF2-40B4-BE49-F238E27FC236}">
                          <a16:creationId xmlns:a16="http://schemas.microsoft.com/office/drawing/2014/main" id="{6988A436-5137-B49C-1080-960416B95180}"/>
                        </a:ext>
                      </a:extLst>
                    </p:cNvPr>
                    <p:cNvGrpSpPr/>
                    <p:nvPr/>
                  </p:nvGrpSpPr>
                  <p:grpSpPr>
                    <a:xfrm>
                      <a:off x="8947327" y="31703537"/>
                      <a:ext cx="3707257" cy="2002558"/>
                      <a:chOff x="6902837" y="4871233"/>
                      <a:chExt cx="1193017" cy="919967"/>
                    </a:xfrm>
                  </p:grpSpPr>
                  <p:cxnSp>
                    <p:nvCxnSpPr>
                      <p:cNvPr id="2370" name="Straight Connector 2369">
                        <a:extLst>
                          <a:ext uri="{FF2B5EF4-FFF2-40B4-BE49-F238E27FC236}">
                            <a16:creationId xmlns:a16="http://schemas.microsoft.com/office/drawing/2014/main" id="{2755F1E5-9AED-3CC6-DE77-B57923A91F73}"/>
                          </a:ext>
                        </a:extLst>
                      </p:cNvPr>
                      <p:cNvCxnSpPr>
                        <a:cxnSpLocks/>
                      </p:cNvCxnSpPr>
                      <p:nvPr/>
                    </p:nvCxnSpPr>
                    <p:spPr>
                      <a:xfrm>
                        <a:off x="6902837" y="5328085"/>
                        <a:ext cx="412363"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1" name="Straight Connector 2370">
                        <a:extLst>
                          <a:ext uri="{FF2B5EF4-FFF2-40B4-BE49-F238E27FC236}">
                            <a16:creationId xmlns:a16="http://schemas.microsoft.com/office/drawing/2014/main" id="{3F05B52D-8782-E86D-A286-9DC21253C932}"/>
                          </a:ext>
                        </a:extLst>
                      </p:cNvPr>
                      <p:cNvCxnSpPr>
                        <a:cxnSpLocks/>
                      </p:cNvCxnSpPr>
                      <p:nvPr/>
                    </p:nvCxnSpPr>
                    <p:spPr>
                      <a:xfrm>
                        <a:off x="7315200" y="48768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2" name="Straight Connector 2371">
                        <a:extLst>
                          <a:ext uri="{FF2B5EF4-FFF2-40B4-BE49-F238E27FC236}">
                            <a16:creationId xmlns:a16="http://schemas.microsoft.com/office/drawing/2014/main" id="{A1CA7478-DCD0-75A7-AA85-FB9B63022FFB}"/>
                          </a:ext>
                        </a:extLst>
                      </p:cNvPr>
                      <p:cNvCxnSpPr>
                        <a:cxnSpLocks/>
                      </p:cNvCxnSpPr>
                      <p:nvPr/>
                    </p:nvCxnSpPr>
                    <p:spPr>
                      <a:xfrm>
                        <a:off x="7315200" y="5334000"/>
                        <a:ext cx="0" cy="45720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3" name="Straight Connector 2372">
                        <a:extLst>
                          <a:ext uri="{FF2B5EF4-FFF2-40B4-BE49-F238E27FC236}">
                            <a16:creationId xmlns:a16="http://schemas.microsoft.com/office/drawing/2014/main" id="{12F3FF05-92FF-9FFD-915B-155415762A8F}"/>
                          </a:ext>
                        </a:extLst>
                      </p:cNvPr>
                      <p:cNvCxnSpPr>
                        <a:cxnSpLocks/>
                      </p:cNvCxnSpPr>
                      <p:nvPr/>
                    </p:nvCxnSpPr>
                    <p:spPr>
                      <a:xfrm flipH="1">
                        <a:off x="7307750" y="5779347"/>
                        <a:ext cx="78810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74" name="Straight Connector 2373">
                        <a:extLst>
                          <a:ext uri="{FF2B5EF4-FFF2-40B4-BE49-F238E27FC236}">
                            <a16:creationId xmlns:a16="http://schemas.microsoft.com/office/drawing/2014/main" id="{5C50C016-9A1B-BE7A-1589-11F2E1FEDE15}"/>
                          </a:ext>
                        </a:extLst>
                      </p:cNvPr>
                      <p:cNvCxnSpPr>
                        <a:cxnSpLocks/>
                      </p:cNvCxnSpPr>
                      <p:nvPr/>
                    </p:nvCxnSpPr>
                    <p:spPr>
                      <a:xfrm flipH="1">
                        <a:off x="7300300" y="4871233"/>
                        <a:ext cx="788104" cy="5568"/>
                      </a:xfrm>
                      <a:prstGeom prst="line">
                        <a:avLst/>
                      </a:prstGeom>
                      <a:ln w="101600"/>
                    </p:spPr>
                    <p:style>
                      <a:lnRef idx="1">
                        <a:schemeClr val="dk1"/>
                      </a:lnRef>
                      <a:fillRef idx="0">
                        <a:schemeClr val="dk1"/>
                      </a:fillRef>
                      <a:effectRef idx="0">
                        <a:schemeClr val="dk1"/>
                      </a:effectRef>
                      <a:fontRef idx="minor">
                        <a:schemeClr val="tx1"/>
                      </a:fontRef>
                    </p:style>
                  </p:cxnSp>
                </p:grpSp>
              </p:grpSp>
              <p:cxnSp>
                <p:nvCxnSpPr>
                  <p:cNvPr id="2367" name="Straight Connector 2366">
                    <a:extLst>
                      <a:ext uri="{FF2B5EF4-FFF2-40B4-BE49-F238E27FC236}">
                        <a16:creationId xmlns:a16="http://schemas.microsoft.com/office/drawing/2014/main" id="{5692A3AB-4530-8D35-926F-AAA135BE3B1E}"/>
                      </a:ext>
                    </a:extLst>
                  </p:cNvPr>
                  <p:cNvCxnSpPr>
                    <a:cxnSpLocks/>
                  </p:cNvCxnSpPr>
                  <p:nvPr/>
                </p:nvCxnSpPr>
                <p:spPr>
                  <a:xfrm>
                    <a:off x="8947326" y="32645798"/>
                    <a:ext cx="0" cy="2117795"/>
                  </a:xfrm>
                  <a:prstGeom prst="line">
                    <a:avLst/>
                  </a:prstGeom>
                  <a:ln w="101600"/>
                </p:spPr>
                <p:style>
                  <a:lnRef idx="1">
                    <a:schemeClr val="dk1"/>
                  </a:lnRef>
                  <a:fillRef idx="0">
                    <a:schemeClr val="dk1"/>
                  </a:fillRef>
                  <a:effectRef idx="0">
                    <a:schemeClr val="dk1"/>
                  </a:effectRef>
                  <a:fontRef idx="minor">
                    <a:schemeClr val="tx1"/>
                  </a:fontRef>
                </p:style>
              </p:cxnSp>
            </p:grpSp>
            <p:cxnSp>
              <p:nvCxnSpPr>
                <p:cNvPr id="2358" name="Straight Connector 2357">
                  <a:extLst>
                    <a:ext uri="{FF2B5EF4-FFF2-40B4-BE49-F238E27FC236}">
                      <a16:creationId xmlns:a16="http://schemas.microsoft.com/office/drawing/2014/main" id="{44B4321F-8CF3-9B7B-100C-4668A63827EE}"/>
                    </a:ext>
                  </a:extLst>
                </p:cNvPr>
                <p:cNvCxnSpPr>
                  <a:cxnSpLocks/>
                </p:cNvCxnSpPr>
                <p:nvPr/>
              </p:nvCxnSpPr>
              <p:spPr>
                <a:xfrm>
                  <a:off x="7695196" y="37272460"/>
                  <a:ext cx="0" cy="783997"/>
                </a:xfrm>
                <a:prstGeom prst="line">
                  <a:avLst/>
                </a:prstGeom>
                <a:ln w="101600"/>
              </p:spPr>
              <p:style>
                <a:lnRef idx="1">
                  <a:schemeClr val="dk1"/>
                </a:lnRef>
                <a:fillRef idx="0">
                  <a:schemeClr val="dk1"/>
                </a:fillRef>
                <a:effectRef idx="0">
                  <a:schemeClr val="dk1"/>
                </a:effectRef>
                <a:fontRef idx="minor">
                  <a:schemeClr val="tx1"/>
                </a:fontRef>
              </p:style>
            </p:cxnSp>
            <p:sp>
              <p:nvSpPr>
                <p:cNvPr id="2359" name="Diamond 2358">
                  <a:extLst>
                    <a:ext uri="{FF2B5EF4-FFF2-40B4-BE49-F238E27FC236}">
                      <a16:creationId xmlns:a16="http://schemas.microsoft.com/office/drawing/2014/main" id="{83E10B39-D7DC-78F2-76F4-B3CF88A154EB}"/>
                    </a:ext>
                  </a:extLst>
                </p:cNvPr>
                <p:cNvSpPr/>
                <p:nvPr/>
              </p:nvSpPr>
              <p:spPr>
                <a:xfrm>
                  <a:off x="6579945" y="35953441"/>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Diamond 2359">
                  <a:extLst>
                    <a:ext uri="{FF2B5EF4-FFF2-40B4-BE49-F238E27FC236}">
                      <a16:creationId xmlns:a16="http://schemas.microsoft.com/office/drawing/2014/main" id="{03D27F3F-188C-3F45-9A6F-8CD698F3A3F5}"/>
                    </a:ext>
                  </a:extLst>
                </p:cNvPr>
                <p:cNvSpPr/>
                <p:nvPr/>
              </p:nvSpPr>
              <p:spPr>
                <a:xfrm>
                  <a:off x="8274346" y="35888110"/>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61" name="Oval 2360">
                  <a:extLst>
                    <a:ext uri="{FF2B5EF4-FFF2-40B4-BE49-F238E27FC236}">
                      <a16:creationId xmlns:a16="http://schemas.microsoft.com/office/drawing/2014/main" id="{4C051671-FCB5-DC81-AB87-2FEB72D87427}"/>
                    </a:ext>
                  </a:extLst>
                </p:cNvPr>
                <p:cNvSpPr/>
                <p:nvPr/>
              </p:nvSpPr>
              <p:spPr>
                <a:xfrm>
                  <a:off x="6172200" y="33928493"/>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a:extLst>
                    <a:ext uri="{FF2B5EF4-FFF2-40B4-BE49-F238E27FC236}">
                      <a16:creationId xmlns:a16="http://schemas.microsoft.com/office/drawing/2014/main" id="{AB0CDE0A-8135-859C-08F4-C8E6F6560BA8}"/>
                    </a:ext>
                  </a:extLst>
                </p:cNvPr>
                <p:cNvSpPr/>
                <p:nvPr/>
              </p:nvSpPr>
              <p:spPr>
                <a:xfrm>
                  <a:off x="7816973" y="33904497"/>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Oval 2362">
                  <a:extLst>
                    <a:ext uri="{FF2B5EF4-FFF2-40B4-BE49-F238E27FC236}">
                      <a16:creationId xmlns:a16="http://schemas.microsoft.com/office/drawing/2014/main" id="{5AD1E7BF-D7C0-E6CE-6FE3-D2251B59A13D}"/>
                    </a:ext>
                  </a:extLst>
                </p:cNvPr>
                <p:cNvSpPr/>
                <p:nvPr/>
              </p:nvSpPr>
              <p:spPr>
                <a:xfrm>
                  <a:off x="8721932" y="33904497"/>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a:extLst>
                    <a:ext uri="{FF2B5EF4-FFF2-40B4-BE49-F238E27FC236}">
                      <a16:creationId xmlns:a16="http://schemas.microsoft.com/office/drawing/2014/main" id="{E74E40C8-CB85-3C8A-4D03-9BC9E056E172}"/>
                    </a:ext>
                  </a:extLst>
                </p:cNvPr>
                <p:cNvSpPr/>
                <p:nvPr/>
              </p:nvSpPr>
              <p:spPr>
                <a:xfrm>
                  <a:off x="7075912" y="3392849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 name="5-Point Star 2355">
                <a:extLst>
                  <a:ext uri="{FF2B5EF4-FFF2-40B4-BE49-F238E27FC236}">
                    <a16:creationId xmlns:a16="http://schemas.microsoft.com/office/drawing/2014/main" id="{C4A2A0C5-9A1C-8465-6C27-84FE1113D87A}"/>
                  </a:ext>
                </a:extLst>
              </p:cNvPr>
              <p:cNvSpPr/>
              <p:nvPr/>
            </p:nvSpPr>
            <p:spPr>
              <a:xfrm rot="17269488">
                <a:off x="7497051" y="36490596"/>
                <a:ext cx="951802" cy="914317"/>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5" name="Group 2294">
              <a:extLst>
                <a:ext uri="{FF2B5EF4-FFF2-40B4-BE49-F238E27FC236}">
                  <a16:creationId xmlns:a16="http://schemas.microsoft.com/office/drawing/2014/main" id="{B4D3CDFB-6FAD-6E4B-0FF6-A0D6D9A5ACD0}"/>
                </a:ext>
              </a:extLst>
            </p:cNvPr>
            <p:cNvGrpSpPr/>
            <p:nvPr/>
          </p:nvGrpSpPr>
          <p:grpSpPr>
            <a:xfrm>
              <a:off x="9759265" y="32449686"/>
              <a:ext cx="1403190" cy="4019218"/>
              <a:chOff x="10342925" y="33521533"/>
              <a:chExt cx="1403190" cy="4019218"/>
            </a:xfrm>
          </p:grpSpPr>
          <p:cxnSp>
            <p:nvCxnSpPr>
              <p:cNvPr id="2347" name="Straight Connector 2346">
                <a:extLst>
                  <a:ext uri="{FF2B5EF4-FFF2-40B4-BE49-F238E27FC236}">
                    <a16:creationId xmlns:a16="http://schemas.microsoft.com/office/drawing/2014/main" id="{FAA41D4C-E2F7-C794-E681-5D5D5524E1F0}"/>
                  </a:ext>
                </a:extLst>
              </p:cNvPr>
              <p:cNvCxnSpPr>
                <a:cxnSpLocks/>
              </p:cNvCxnSpPr>
              <p:nvPr/>
            </p:nvCxnSpPr>
            <p:spPr>
              <a:xfrm flipV="1">
                <a:off x="11057683" y="35811420"/>
                <a:ext cx="0" cy="1729331"/>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8" name="Straight Connector 2347">
                <a:extLst>
                  <a:ext uri="{FF2B5EF4-FFF2-40B4-BE49-F238E27FC236}">
                    <a16:creationId xmlns:a16="http://schemas.microsoft.com/office/drawing/2014/main" id="{35C76140-88D5-7B59-4AA9-EB2C1F0F10E9}"/>
                  </a:ext>
                </a:extLst>
              </p:cNvPr>
              <p:cNvCxnSpPr>
                <a:cxnSpLocks/>
              </p:cNvCxnSpPr>
              <p:nvPr/>
            </p:nvCxnSpPr>
            <p:spPr>
              <a:xfrm rot="16200000">
                <a:off x="10827690"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49" name="Straight Connector 2348">
                <a:extLst>
                  <a:ext uri="{FF2B5EF4-FFF2-40B4-BE49-F238E27FC236}">
                    <a16:creationId xmlns:a16="http://schemas.microsoft.com/office/drawing/2014/main" id="{A394BDDE-CB0C-1A98-11F7-DB2A26AD0ACC}"/>
                  </a:ext>
                </a:extLst>
              </p:cNvPr>
              <p:cNvCxnSpPr>
                <a:cxnSpLocks/>
              </p:cNvCxnSpPr>
              <p:nvPr/>
            </p:nvCxnSpPr>
            <p:spPr>
              <a:xfrm rot="16200000">
                <a:off x="11287677" y="35581426"/>
                <a:ext cx="0" cy="459987"/>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0" name="Straight Connector 2349">
                <a:extLst>
                  <a:ext uri="{FF2B5EF4-FFF2-40B4-BE49-F238E27FC236}">
                    <a16:creationId xmlns:a16="http://schemas.microsoft.com/office/drawing/2014/main" id="{826199E5-E689-30C7-50E4-54DEE72594BD}"/>
                  </a:ext>
                </a:extLst>
              </p:cNvPr>
              <p:cNvCxnSpPr>
                <a:cxnSpLocks/>
              </p:cNvCxnSpPr>
              <p:nvPr/>
            </p:nvCxnSpPr>
            <p:spPr>
              <a:xfrm rot="16200000" flipH="1">
                <a:off x="10459186" y="34784647"/>
                <a:ext cx="2093118"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351" name="Straight Connector 2350">
                <a:extLst>
                  <a:ext uri="{FF2B5EF4-FFF2-40B4-BE49-F238E27FC236}">
                    <a16:creationId xmlns:a16="http://schemas.microsoft.com/office/drawing/2014/main" id="{FBCAE2A9-2955-A16E-B357-4795433E13CA}"/>
                  </a:ext>
                </a:extLst>
              </p:cNvPr>
              <p:cNvCxnSpPr>
                <a:cxnSpLocks/>
              </p:cNvCxnSpPr>
              <p:nvPr/>
            </p:nvCxnSpPr>
            <p:spPr>
              <a:xfrm rot="16200000" flipH="1">
                <a:off x="9548338" y="34801632"/>
                <a:ext cx="2093118" cy="5602"/>
              </a:xfrm>
              <a:prstGeom prst="line">
                <a:avLst/>
              </a:prstGeom>
              <a:ln w="101600"/>
            </p:spPr>
            <p:style>
              <a:lnRef idx="1">
                <a:schemeClr val="dk1"/>
              </a:lnRef>
              <a:fillRef idx="0">
                <a:schemeClr val="dk1"/>
              </a:fillRef>
              <a:effectRef idx="0">
                <a:schemeClr val="dk1"/>
              </a:effectRef>
              <a:fontRef idx="minor">
                <a:schemeClr val="tx1"/>
              </a:fontRef>
            </p:style>
          </p:cxnSp>
          <p:sp>
            <p:nvSpPr>
              <p:cNvPr id="2352" name="Diamond 2351">
                <a:extLst>
                  <a:ext uri="{FF2B5EF4-FFF2-40B4-BE49-F238E27FC236}">
                    <a16:creationId xmlns:a16="http://schemas.microsoft.com/office/drawing/2014/main" id="{07D3339B-560D-ACBE-2944-3A1F904D34EC}"/>
                  </a:ext>
                </a:extLst>
              </p:cNvPr>
              <p:cNvSpPr/>
              <p:nvPr/>
            </p:nvSpPr>
            <p:spPr>
              <a:xfrm>
                <a:off x="10800298" y="35505146"/>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53" name="Oval 2352">
                <a:extLst>
                  <a:ext uri="{FF2B5EF4-FFF2-40B4-BE49-F238E27FC236}">
                    <a16:creationId xmlns:a16="http://schemas.microsoft.com/office/drawing/2014/main" id="{865F0099-C6BA-0B5B-F462-1C853346572D}"/>
                  </a:ext>
                </a:extLst>
              </p:cNvPr>
              <p:cNvSpPr/>
              <p:nvPr/>
            </p:nvSpPr>
            <p:spPr>
              <a:xfrm>
                <a:off x="10342925" y="33521533"/>
                <a:ext cx="498231" cy="478465"/>
              </a:xfrm>
              <a:prstGeom prst="ellipse">
                <a:avLst/>
              </a:prstGeom>
              <a:solidFill>
                <a:schemeClr val="accent1">
                  <a:lumMod val="60000"/>
                  <a:lumOff val="4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a:extLst>
                  <a:ext uri="{FF2B5EF4-FFF2-40B4-BE49-F238E27FC236}">
                    <a16:creationId xmlns:a16="http://schemas.microsoft.com/office/drawing/2014/main" id="{BB54EA65-5704-B751-009F-35D3184E4B2A}"/>
                  </a:ext>
                </a:extLst>
              </p:cNvPr>
              <p:cNvSpPr/>
              <p:nvPr/>
            </p:nvSpPr>
            <p:spPr>
              <a:xfrm>
                <a:off x="11247884" y="33521533"/>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6" name="Group 2295">
              <a:extLst>
                <a:ext uri="{FF2B5EF4-FFF2-40B4-BE49-F238E27FC236}">
                  <a16:creationId xmlns:a16="http://schemas.microsoft.com/office/drawing/2014/main" id="{AE2BE215-82EE-2DCD-8538-7021D3688C9D}"/>
                </a:ext>
              </a:extLst>
            </p:cNvPr>
            <p:cNvGrpSpPr/>
            <p:nvPr/>
          </p:nvGrpSpPr>
          <p:grpSpPr>
            <a:xfrm>
              <a:off x="12227943" y="35383490"/>
              <a:ext cx="2380145" cy="1367938"/>
              <a:chOff x="11978407" y="36057840"/>
              <a:chExt cx="2970654" cy="1840061"/>
            </a:xfrm>
          </p:grpSpPr>
          <p:grpSp>
            <p:nvGrpSpPr>
              <p:cNvPr id="2339" name="Group 2338">
                <a:extLst>
                  <a:ext uri="{FF2B5EF4-FFF2-40B4-BE49-F238E27FC236}">
                    <a16:creationId xmlns:a16="http://schemas.microsoft.com/office/drawing/2014/main" id="{4DCD33B0-6063-816A-506B-D1133139A2DC}"/>
                  </a:ext>
                </a:extLst>
              </p:cNvPr>
              <p:cNvGrpSpPr/>
              <p:nvPr/>
            </p:nvGrpSpPr>
            <p:grpSpPr>
              <a:xfrm rot="5400000">
                <a:off x="12665902" y="35592731"/>
                <a:ext cx="1428021" cy="2803011"/>
                <a:chOff x="10592097" y="33731601"/>
                <a:chExt cx="925573" cy="3211024"/>
              </a:xfrm>
            </p:grpSpPr>
            <p:cxnSp>
              <p:nvCxnSpPr>
                <p:cNvPr id="2342" name="Straight Connector 2341">
                  <a:extLst>
                    <a:ext uri="{FF2B5EF4-FFF2-40B4-BE49-F238E27FC236}">
                      <a16:creationId xmlns:a16="http://schemas.microsoft.com/office/drawing/2014/main" id="{DD73ECF9-66BA-7C7B-6B5F-7D715AFF32CC}"/>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43" name="Straight Connector 2342">
                  <a:extLst>
                    <a:ext uri="{FF2B5EF4-FFF2-40B4-BE49-F238E27FC236}">
                      <a16:creationId xmlns:a16="http://schemas.microsoft.com/office/drawing/2014/main" id="{49D6C95F-5A13-B136-C2D7-83084B65E7FF}"/>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4" name="Straight Connector 2343">
                  <a:extLst>
                    <a:ext uri="{FF2B5EF4-FFF2-40B4-BE49-F238E27FC236}">
                      <a16:creationId xmlns:a16="http://schemas.microsoft.com/office/drawing/2014/main" id="{F5D0C553-48E0-1787-083C-9906AF596B72}"/>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45" name="Straight Connector 2344">
                  <a:extLst>
                    <a:ext uri="{FF2B5EF4-FFF2-40B4-BE49-F238E27FC236}">
                      <a16:creationId xmlns:a16="http://schemas.microsoft.com/office/drawing/2014/main" id="{B5C07690-151F-51FE-68AB-60D02D846905}"/>
                    </a:ext>
                  </a:extLst>
                </p:cNvPr>
                <p:cNvCxnSpPr>
                  <a:cxnSpLocks/>
                </p:cNvCxnSpPr>
                <p:nvPr/>
              </p:nvCxnSpPr>
              <p:spPr>
                <a:xfrm rot="16200000" flipH="1">
                  <a:off x="10459186" y="34778160"/>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46" name="Straight Connector 2345">
                  <a:extLst>
                    <a:ext uri="{FF2B5EF4-FFF2-40B4-BE49-F238E27FC236}">
                      <a16:creationId xmlns:a16="http://schemas.microsoft.com/office/drawing/2014/main" id="{D7CDDE17-D47E-71CD-D2E5-79A3DD005756}"/>
                    </a:ext>
                  </a:extLst>
                </p:cNvPr>
                <p:cNvCxnSpPr>
                  <a:cxnSpLocks/>
                </p:cNvCxnSpPr>
                <p:nvPr/>
              </p:nvCxnSpPr>
              <p:spPr>
                <a:xfrm rot="16200000" flipH="1">
                  <a:off x="9548339" y="34795145"/>
                  <a:ext cx="2093118" cy="5602"/>
                </a:xfrm>
                <a:prstGeom prst="line">
                  <a:avLst/>
                </a:prstGeom>
                <a:ln w="88900"/>
              </p:spPr>
              <p:style>
                <a:lnRef idx="1">
                  <a:schemeClr val="dk1"/>
                </a:lnRef>
                <a:fillRef idx="0">
                  <a:schemeClr val="dk1"/>
                </a:fillRef>
                <a:effectRef idx="0">
                  <a:schemeClr val="dk1"/>
                </a:effectRef>
                <a:fontRef idx="minor">
                  <a:schemeClr val="tx1"/>
                </a:fontRef>
              </p:style>
            </p:cxnSp>
          </p:grpSp>
          <p:sp>
            <p:nvSpPr>
              <p:cNvPr id="2340" name="Oval 2339">
                <a:extLst>
                  <a:ext uri="{FF2B5EF4-FFF2-40B4-BE49-F238E27FC236}">
                    <a16:creationId xmlns:a16="http://schemas.microsoft.com/office/drawing/2014/main" id="{6BE264FE-F72E-E2A0-4EC2-B8EDFD83725F}"/>
                  </a:ext>
                </a:extLst>
              </p:cNvPr>
              <p:cNvSpPr/>
              <p:nvPr/>
            </p:nvSpPr>
            <p:spPr>
              <a:xfrm>
                <a:off x="14550299" y="36057840"/>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2340">
                <a:extLst>
                  <a:ext uri="{FF2B5EF4-FFF2-40B4-BE49-F238E27FC236}">
                    <a16:creationId xmlns:a16="http://schemas.microsoft.com/office/drawing/2014/main" id="{CA6460E2-E70C-96CB-51A5-F80CB806C525}"/>
                  </a:ext>
                </a:extLst>
              </p:cNvPr>
              <p:cNvSpPr/>
              <p:nvPr/>
            </p:nvSpPr>
            <p:spPr>
              <a:xfrm>
                <a:off x="14550299" y="37506927"/>
                <a:ext cx="398762" cy="39097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7" name="Group 2296">
              <a:extLst>
                <a:ext uri="{FF2B5EF4-FFF2-40B4-BE49-F238E27FC236}">
                  <a16:creationId xmlns:a16="http://schemas.microsoft.com/office/drawing/2014/main" id="{6682F890-05F9-3CA3-B668-D1DA10F07EFD}"/>
                </a:ext>
              </a:extLst>
            </p:cNvPr>
            <p:cNvGrpSpPr/>
            <p:nvPr/>
          </p:nvGrpSpPr>
          <p:grpSpPr>
            <a:xfrm>
              <a:off x="12202804" y="32313441"/>
              <a:ext cx="2453474" cy="1931799"/>
              <a:chOff x="12096825" y="33811092"/>
              <a:chExt cx="2453474" cy="1931799"/>
            </a:xfrm>
          </p:grpSpPr>
          <p:grpSp>
            <p:nvGrpSpPr>
              <p:cNvPr id="2319" name="Group 2318">
                <a:extLst>
                  <a:ext uri="{FF2B5EF4-FFF2-40B4-BE49-F238E27FC236}">
                    <a16:creationId xmlns:a16="http://schemas.microsoft.com/office/drawing/2014/main" id="{B2A15781-FC80-A74F-4854-EC1F4D69FBD6}"/>
                  </a:ext>
                </a:extLst>
              </p:cNvPr>
              <p:cNvGrpSpPr/>
              <p:nvPr/>
            </p:nvGrpSpPr>
            <p:grpSpPr>
              <a:xfrm rot="5400000">
                <a:off x="12492799" y="33954117"/>
                <a:ext cx="925573" cy="1717522"/>
                <a:chOff x="10592097" y="33783976"/>
                <a:chExt cx="925573" cy="3158649"/>
              </a:xfrm>
            </p:grpSpPr>
            <p:cxnSp>
              <p:nvCxnSpPr>
                <p:cNvPr id="2334" name="Straight Connector 2333">
                  <a:extLst>
                    <a:ext uri="{FF2B5EF4-FFF2-40B4-BE49-F238E27FC236}">
                      <a16:creationId xmlns:a16="http://schemas.microsoft.com/office/drawing/2014/main" id="{75E408A8-D530-DD7E-F719-FA387C97D5D5}"/>
                    </a:ext>
                  </a:extLst>
                </p:cNvPr>
                <p:cNvCxnSpPr>
                  <a:cxnSpLocks/>
                </p:cNvCxnSpPr>
                <p:nvPr/>
              </p:nvCxnSpPr>
              <p:spPr>
                <a:xfrm rot="16200000" flipV="1">
                  <a:off x="10495063" y="36374040"/>
                  <a:ext cx="1131204" cy="5965"/>
                </a:xfrm>
                <a:prstGeom prst="line">
                  <a:avLst/>
                </a:prstGeom>
                <a:ln w="88900"/>
              </p:spPr>
              <p:style>
                <a:lnRef idx="1">
                  <a:schemeClr val="dk1"/>
                </a:lnRef>
                <a:fillRef idx="0">
                  <a:schemeClr val="dk1"/>
                </a:fillRef>
                <a:effectRef idx="0">
                  <a:schemeClr val="dk1"/>
                </a:effectRef>
                <a:fontRef idx="minor">
                  <a:schemeClr val="tx1"/>
                </a:fontRef>
              </p:style>
            </p:cxnSp>
            <p:cxnSp>
              <p:nvCxnSpPr>
                <p:cNvPr id="2335" name="Straight Connector 2334">
                  <a:extLst>
                    <a:ext uri="{FF2B5EF4-FFF2-40B4-BE49-F238E27FC236}">
                      <a16:creationId xmlns:a16="http://schemas.microsoft.com/office/drawing/2014/main" id="{C9B488EB-79E8-3ECD-B1B2-94DB613A3760}"/>
                    </a:ext>
                  </a:extLst>
                </p:cNvPr>
                <p:cNvCxnSpPr>
                  <a:cxnSpLocks/>
                </p:cNvCxnSpPr>
                <p:nvPr/>
              </p:nvCxnSpPr>
              <p:spPr>
                <a:xfrm rot="16200000">
                  <a:off x="10827690"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6" name="Straight Connector 2335">
                  <a:extLst>
                    <a:ext uri="{FF2B5EF4-FFF2-40B4-BE49-F238E27FC236}">
                      <a16:creationId xmlns:a16="http://schemas.microsoft.com/office/drawing/2014/main" id="{6CC3141B-8B54-C42B-F496-A0D7198F7AED}"/>
                    </a:ext>
                  </a:extLst>
                </p:cNvPr>
                <p:cNvCxnSpPr>
                  <a:cxnSpLocks/>
                </p:cNvCxnSpPr>
                <p:nvPr/>
              </p:nvCxnSpPr>
              <p:spPr>
                <a:xfrm rot="16200000">
                  <a:off x="11287677" y="35581426"/>
                  <a:ext cx="0" cy="459987"/>
                </a:xfrm>
                <a:prstGeom prst="line">
                  <a:avLst/>
                </a:prstGeom>
                <a:ln w="88900"/>
              </p:spPr>
              <p:style>
                <a:lnRef idx="1">
                  <a:schemeClr val="dk1"/>
                </a:lnRef>
                <a:fillRef idx="0">
                  <a:schemeClr val="dk1"/>
                </a:fillRef>
                <a:effectRef idx="0">
                  <a:schemeClr val="dk1"/>
                </a:effectRef>
                <a:fontRef idx="minor">
                  <a:schemeClr val="tx1"/>
                </a:fontRef>
              </p:style>
            </p:cxnSp>
            <p:cxnSp>
              <p:nvCxnSpPr>
                <p:cNvPr id="2337" name="Straight Connector 2336">
                  <a:extLst>
                    <a:ext uri="{FF2B5EF4-FFF2-40B4-BE49-F238E27FC236}">
                      <a16:creationId xmlns:a16="http://schemas.microsoft.com/office/drawing/2014/main" id="{1C08B2C7-1C02-EED4-F10C-E7E80467D51C}"/>
                    </a:ext>
                  </a:extLst>
                </p:cNvPr>
                <p:cNvCxnSpPr>
                  <a:cxnSpLocks/>
                </p:cNvCxnSpPr>
                <p:nvPr/>
              </p:nvCxnSpPr>
              <p:spPr>
                <a:xfrm rot="16200000" flipH="1">
                  <a:off x="10459186" y="34830535"/>
                  <a:ext cx="2093118" cy="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8" name="Straight Connector 2337">
                  <a:extLst>
                    <a:ext uri="{FF2B5EF4-FFF2-40B4-BE49-F238E27FC236}">
                      <a16:creationId xmlns:a16="http://schemas.microsoft.com/office/drawing/2014/main" id="{CF2FE86A-96F9-1549-0CF9-81D5C9F48382}"/>
                    </a:ext>
                  </a:extLst>
                </p:cNvPr>
                <p:cNvCxnSpPr>
                  <a:cxnSpLocks/>
                </p:cNvCxnSpPr>
                <p:nvPr/>
              </p:nvCxnSpPr>
              <p:spPr>
                <a:xfrm rot="16200000" flipH="1">
                  <a:off x="9548339" y="34847520"/>
                  <a:ext cx="2093118" cy="5602"/>
                </a:xfrm>
                <a:prstGeom prst="line">
                  <a:avLst/>
                </a:prstGeom>
                <a:ln w="88900"/>
              </p:spPr>
              <p:style>
                <a:lnRef idx="1">
                  <a:schemeClr val="dk1"/>
                </a:lnRef>
                <a:fillRef idx="0">
                  <a:schemeClr val="dk1"/>
                </a:fillRef>
                <a:effectRef idx="0">
                  <a:schemeClr val="dk1"/>
                </a:effectRef>
                <a:fontRef idx="minor">
                  <a:schemeClr val="tx1"/>
                </a:fontRef>
              </p:style>
            </p:cxnSp>
          </p:grpSp>
          <p:grpSp>
            <p:nvGrpSpPr>
              <p:cNvPr id="2320" name="Group 2319">
                <a:extLst>
                  <a:ext uri="{FF2B5EF4-FFF2-40B4-BE49-F238E27FC236}">
                    <a16:creationId xmlns:a16="http://schemas.microsoft.com/office/drawing/2014/main" id="{D179C767-E071-375C-C011-B3821BAE574B}"/>
                  </a:ext>
                </a:extLst>
              </p:cNvPr>
              <p:cNvGrpSpPr/>
              <p:nvPr/>
            </p:nvGrpSpPr>
            <p:grpSpPr>
              <a:xfrm>
                <a:off x="13764983" y="34893425"/>
                <a:ext cx="620675" cy="717387"/>
                <a:chOff x="13737632" y="34815677"/>
                <a:chExt cx="754270" cy="1019738"/>
              </a:xfrm>
            </p:grpSpPr>
            <p:cxnSp>
              <p:nvCxnSpPr>
                <p:cNvPr id="2331" name="Straight Connector 2330">
                  <a:extLst>
                    <a:ext uri="{FF2B5EF4-FFF2-40B4-BE49-F238E27FC236}">
                      <a16:creationId xmlns:a16="http://schemas.microsoft.com/office/drawing/2014/main" id="{045A724A-4BCD-FB96-F827-DE730C529566}"/>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2" name="Straight Connector 2331">
                  <a:extLst>
                    <a:ext uri="{FF2B5EF4-FFF2-40B4-BE49-F238E27FC236}">
                      <a16:creationId xmlns:a16="http://schemas.microsoft.com/office/drawing/2014/main" id="{E0E87E7F-5EC7-68D7-39ED-04680B8762F9}"/>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3" name="Straight Connector 2332">
                  <a:extLst>
                    <a:ext uri="{FF2B5EF4-FFF2-40B4-BE49-F238E27FC236}">
                      <a16:creationId xmlns:a16="http://schemas.microsoft.com/office/drawing/2014/main" id="{C390983D-624F-6050-F85F-20088AE34E7F}"/>
                    </a:ext>
                  </a:extLst>
                </p:cNvPr>
                <p:cNvCxnSpPr>
                  <a:cxnSpLocks/>
                </p:cNvCxnSpPr>
                <p:nvPr/>
              </p:nvCxnSpPr>
              <p:spPr>
                <a:xfrm>
                  <a:off x="13737632"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1" name="Straight Connector 2320">
                <a:extLst>
                  <a:ext uri="{FF2B5EF4-FFF2-40B4-BE49-F238E27FC236}">
                    <a16:creationId xmlns:a16="http://schemas.microsoft.com/office/drawing/2014/main" id="{061C47CB-B413-B60B-8A49-47D49A187134}"/>
                  </a:ext>
                </a:extLst>
              </p:cNvPr>
              <p:cNvCxnSpPr>
                <a:cxnSpLocks/>
              </p:cNvCxnSpPr>
              <p:nvPr/>
            </p:nvCxnSpPr>
            <p:spPr>
              <a:xfrm>
                <a:off x="13745136" y="34893425"/>
                <a:ext cx="620675" cy="1081"/>
              </a:xfrm>
              <a:prstGeom prst="line">
                <a:avLst/>
              </a:prstGeom>
              <a:ln w="101600"/>
            </p:spPr>
            <p:style>
              <a:lnRef idx="1">
                <a:schemeClr val="dk1"/>
              </a:lnRef>
              <a:fillRef idx="0">
                <a:schemeClr val="dk1"/>
              </a:fillRef>
              <a:effectRef idx="0">
                <a:schemeClr val="dk1"/>
              </a:effectRef>
              <a:fontRef idx="minor">
                <a:schemeClr val="tx1"/>
              </a:fontRef>
            </p:style>
          </p:cxnSp>
          <p:grpSp>
            <p:nvGrpSpPr>
              <p:cNvPr id="2322" name="Group 2321">
                <a:extLst>
                  <a:ext uri="{FF2B5EF4-FFF2-40B4-BE49-F238E27FC236}">
                    <a16:creationId xmlns:a16="http://schemas.microsoft.com/office/drawing/2014/main" id="{1BE237D2-731F-95BE-5FAC-DA43F4F75937}"/>
                  </a:ext>
                </a:extLst>
              </p:cNvPr>
              <p:cNvGrpSpPr/>
              <p:nvPr/>
            </p:nvGrpSpPr>
            <p:grpSpPr>
              <a:xfrm>
                <a:off x="13791196" y="33936073"/>
                <a:ext cx="620675" cy="717387"/>
                <a:chOff x="13709500" y="34815677"/>
                <a:chExt cx="754270" cy="1019738"/>
              </a:xfrm>
            </p:grpSpPr>
            <p:cxnSp>
              <p:nvCxnSpPr>
                <p:cNvPr id="2328" name="Straight Connector 2327">
                  <a:extLst>
                    <a:ext uri="{FF2B5EF4-FFF2-40B4-BE49-F238E27FC236}">
                      <a16:creationId xmlns:a16="http://schemas.microsoft.com/office/drawing/2014/main" id="{D8DF581E-6E51-DFF1-CB32-7EEB871C3323}"/>
                    </a:ext>
                  </a:extLst>
                </p:cNvPr>
                <p:cNvCxnSpPr>
                  <a:cxnSpLocks/>
                </p:cNvCxnSpPr>
                <p:nvPr/>
              </p:nvCxnSpPr>
              <p:spPr>
                <a:xfrm flipV="1">
                  <a:off x="13761323" y="35249885"/>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29" name="Straight Connector 2328">
                  <a:extLst>
                    <a:ext uri="{FF2B5EF4-FFF2-40B4-BE49-F238E27FC236}">
                      <a16:creationId xmlns:a16="http://schemas.microsoft.com/office/drawing/2014/main" id="{558AD1CF-78EB-44FE-C73F-59573B0E9FC9}"/>
                    </a:ext>
                  </a:extLst>
                </p:cNvPr>
                <p:cNvCxnSpPr>
                  <a:cxnSpLocks/>
                </p:cNvCxnSpPr>
                <p:nvPr/>
              </p:nvCxnSpPr>
              <p:spPr>
                <a:xfrm flipV="1">
                  <a:off x="13761323" y="34815677"/>
                  <a:ext cx="0" cy="585530"/>
                </a:xfrm>
                <a:prstGeom prst="line">
                  <a:avLst/>
                </a:prstGeom>
                <a:ln w="88900"/>
              </p:spPr>
              <p:style>
                <a:lnRef idx="1">
                  <a:schemeClr val="dk1"/>
                </a:lnRef>
                <a:fillRef idx="0">
                  <a:schemeClr val="dk1"/>
                </a:fillRef>
                <a:effectRef idx="0">
                  <a:schemeClr val="dk1"/>
                </a:effectRef>
                <a:fontRef idx="minor">
                  <a:schemeClr val="tx1"/>
                </a:fontRef>
              </p:style>
            </p:cxnSp>
            <p:cxnSp>
              <p:nvCxnSpPr>
                <p:cNvPr id="2330" name="Straight Connector 2329">
                  <a:extLst>
                    <a:ext uri="{FF2B5EF4-FFF2-40B4-BE49-F238E27FC236}">
                      <a16:creationId xmlns:a16="http://schemas.microsoft.com/office/drawing/2014/main" id="{EDD18B89-4058-EF13-F468-BE70AD570C4B}"/>
                    </a:ext>
                  </a:extLst>
                </p:cNvPr>
                <p:cNvCxnSpPr>
                  <a:cxnSpLocks/>
                </p:cNvCxnSpPr>
                <p:nvPr/>
              </p:nvCxnSpPr>
              <p:spPr>
                <a:xfrm>
                  <a:off x="13709500" y="35788019"/>
                  <a:ext cx="754270" cy="1537"/>
                </a:xfrm>
                <a:prstGeom prst="line">
                  <a:avLst/>
                </a:prstGeom>
                <a:ln w="88900"/>
              </p:spPr>
              <p:style>
                <a:lnRef idx="1">
                  <a:schemeClr val="dk1"/>
                </a:lnRef>
                <a:fillRef idx="0">
                  <a:schemeClr val="dk1"/>
                </a:fillRef>
                <a:effectRef idx="0">
                  <a:schemeClr val="dk1"/>
                </a:effectRef>
                <a:fontRef idx="minor">
                  <a:schemeClr val="tx1"/>
                </a:fontRef>
              </p:style>
            </p:cxnSp>
          </p:grpSp>
          <p:cxnSp>
            <p:nvCxnSpPr>
              <p:cNvPr id="2323" name="Straight Connector 2322">
                <a:extLst>
                  <a:ext uri="{FF2B5EF4-FFF2-40B4-BE49-F238E27FC236}">
                    <a16:creationId xmlns:a16="http://schemas.microsoft.com/office/drawing/2014/main" id="{1D162189-C4E1-4AD8-14FE-B5679D6AAE39}"/>
                  </a:ext>
                </a:extLst>
              </p:cNvPr>
              <p:cNvCxnSpPr>
                <a:cxnSpLocks/>
              </p:cNvCxnSpPr>
              <p:nvPr/>
            </p:nvCxnSpPr>
            <p:spPr>
              <a:xfrm>
                <a:off x="13802852" y="33975954"/>
                <a:ext cx="620675" cy="1081"/>
              </a:xfrm>
              <a:prstGeom prst="line">
                <a:avLst/>
              </a:prstGeom>
              <a:ln w="101600"/>
            </p:spPr>
            <p:style>
              <a:lnRef idx="1">
                <a:schemeClr val="dk1"/>
              </a:lnRef>
              <a:fillRef idx="0">
                <a:schemeClr val="dk1"/>
              </a:fillRef>
              <a:effectRef idx="0">
                <a:schemeClr val="dk1"/>
              </a:effectRef>
              <a:fontRef idx="minor">
                <a:schemeClr val="tx1"/>
              </a:fontRef>
            </p:style>
          </p:cxnSp>
          <p:sp>
            <p:nvSpPr>
              <p:cNvPr id="2324" name="Oval 2323">
                <a:extLst>
                  <a:ext uri="{FF2B5EF4-FFF2-40B4-BE49-F238E27FC236}">
                    <a16:creationId xmlns:a16="http://schemas.microsoft.com/office/drawing/2014/main" id="{E8C6144A-E06F-F7E7-0E96-24AFFEDBC3D6}"/>
                  </a:ext>
                </a:extLst>
              </p:cNvPr>
              <p:cNvSpPr/>
              <p:nvPr/>
            </p:nvSpPr>
            <p:spPr>
              <a:xfrm>
                <a:off x="14223110" y="3444350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a:extLst>
                  <a:ext uri="{FF2B5EF4-FFF2-40B4-BE49-F238E27FC236}">
                    <a16:creationId xmlns:a16="http://schemas.microsoft.com/office/drawing/2014/main" id="{7AA2B95A-694A-56CE-FE74-C9E2B8A39089}"/>
                  </a:ext>
                </a:extLst>
              </p:cNvPr>
              <p:cNvSpPr/>
              <p:nvPr/>
            </p:nvSpPr>
            <p:spPr>
              <a:xfrm>
                <a:off x="14223110" y="33811092"/>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Oval 2325">
                <a:extLst>
                  <a:ext uri="{FF2B5EF4-FFF2-40B4-BE49-F238E27FC236}">
                    <a16:creationId xmlns:a16="http://schemas.microsoft.com/office/drawing/2014/main" id="{CA3AFDB9-0A13-4DAF-36BC-911E1CB6D53A}"/>
                  </a:ext>
                </a:extLst>
              </p:cNvPr>
              <p:cNvSpPr/>
              <p:nvPr/>
            </p:nvSpPr>
            <p:spPr>
              <a:xfrm>
                <a:off x="14206569" y="34772382"/>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Oval 2326">
                <a:extLst>
                  <a:ext uri="{FF2B5EF4-FFF2-40B4-BE49-F238E27FC236}">
                    <a16:creationId xmlns:a16="http://schemas.microsoft.com/office/drawing/2014/main" id="{E10B6986-E60E-FD31-5A6D-B1D97A15F166}"/>
                  </a:ext>
                </a:extLst>
              </p:cNvPr>
              <p:cNvSpPr/>
              <p:nvPr/>
            </p:nvSpPr>
            <p:spPr>
              <a:xfrm>
                <a:off x="14202216" y="35439361"/>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8" name="Straight Connector 2297">
              <a:extLst>
                <a:ext uri="{FF2B5EF4-FFF2-40B4-BE49-F238E27FC236}">
                  <a16:creationId xmlns:a16="http://schemas.microsoft.com/office/drawing/2014/main" id="{96C04CC7-AFAF-0734-DEDA-DEA401918C27}"/>
                </a:ext>
              </a:extLst>
            </p:cNvPr>
            <p:cNvCxnSpPr>
              <a:cxnSpLocks/>
            </p:cNvCxnSpPr>
            <p:nvPr/>
          </p:nvCxnSpPr>
          <p:spPr>
            <a:xfrm>
              <a:off x="9143676" y="32484069"/>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9" name="Straight Connector 2298">
              <a:extLst>
                <a:ext uri="{FF2B5EF4-FFF2-40B4-BE49-F238E27FC236}">
                  <a16:creationId xmlns:a16="http://schemas.microsoft.com/office/drawing/2014/main" id="{B8C5C804-0DAC-95D7-355D-80A00EB1694D}"/>
                </a:ext>
              </a:extLst>
            </p:cNvPr>
            <p:cNvCxnSpPr>
              <a:cxnSpLocks/>
            </p:cNvCxnSpPr>
            <p:nvPr/>
          </p:nvCxnSpPr>
          <p:spPr>
            <a:xfrm>
              <a:off x="11680620" y="32468960"/>
              <a:ext cx="0" cy="4133521"/>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0" name="Straight Connector 2299">
              <a:extLst>
                <a:ext uri="{FF2B5EF4-FFF2-40B4-BE49-F238E27FC236}">
                  <a16:creationId xmlns:a16="http://schemas.microsoft.com/office/drawing/2014/main" id="{FB8BEF1D-0F96-0727-E03B-1809151728B4}"/>
                </a:ext>
              </a:extLst>
            </p:cNvPr>
            <p:cNvCxnSpPr>
              <a:cxnSpLocks/>
            </p:cNvCxnSpPr>
            <p:nvPr/>
          </p:nvCxnSpPr>
          <p:spPr>
            <a:xfrm flipH="1">
              <a:off x="11664176" y="34357920"/>
              <a:ext cx="3645953"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01" name="TextBox 2300">
              <a:extLst>
                <a:ext uri="{FF2B5EF4-FFF2-40B4-BE49-F238E27FC236}">
                  <a16:creationId xmlns:a16="http://schemas.microsoft.com/office/drawing/2014/main" id="{B7D97113-EFFD-C5C5-2148-58189846E07E}"/>
                </a:ext>
              </a:extLst>
            </p:cNvPr>
            <p:cNvSpPr txBox="1"/>
            <p:nvPr/>
          </p:nvSpPr>
          <p:spPr>
            <a:xfrm>
              <a:off x="6243150" y="31633222"/>
              <a:ext cx="2537066" cy="707886"/>
            </a:xfrm>
            <a:prstGeom prst="rect">
              <a:avLst/>
            </a:prstGeom>
            <a:noFill/>
          </p:spPr>
          <p:txBody>
            <a:bodyPr wrap="square" rtlCol="0">
              <a:spAutoFit/>
            </a:bodyPr>
            <a:lstStyle/>
            <a:p>
              <a:r>
                <a:rPr lang="en-US" sz="4000" b="1" dirty="0"/>
                <a:t>Pre-LUCA</a:t>
              </a:r>
            </a:p>
          </p:txBody>
        </p:sp>
        <p:sp>
          <p:nvSpPr>
            <p:cNvPr id="2302" name="TextBox 2301">
              <a:extLst>
                <a:ext uri="{FF2B5EF4-FFF2-40B4-BE49-F238E27FC236}">
                  <a16:creationId xmlns:a16="http://schemas.microsoft.com/office/drawing/2014/main" id="{F1B7F189-78F5-69A5-A1D5-9AB4588C61D4}"/>
                </a:ext>
              </a:extLst>
            </p:cNvPr>
            <p:cNvSpPr txBox="1"/>
            <p:nvPr/>
          </p:nvSpPr>
          <p:spPr>
            <a:xfrm>
              <a:off x="9777150" y="31656355"/>
              <a:ext cx="1576615" cy="707886"/>
            </a:xfrm>
            <a:prstGeom prst="rect">
              <a:avLst/>
            </a:prstGeom>
            <a:noFill/>
          </p:spPr>
          <p:txBody>
            <a:bodyPr wrap="square" rtlCol="0">
              <a:spAutoFit/>
            </a:bodyPr>
            <a:lstStyle/>
            <a:p>
              <a:r>
                <a:rPr lang="en-US" sz="4000" b="1" dirty="0"/>
                <a:t>LUCA</a:t>
              </a:r>
            </a:p>
          </p:txBody>
        </p:sp>
        <p:sp>
          <p:nvSpPr>
            <p:cNvPr id="2303" name="TextBox 2302">
              <a:extLst>
                <a:ext uri="{FF2B5EF4-FFF2-40B4-BE49-F238E27FC236}">
                  <a16:creationId xmlns:a16="http://schemas.microsoft.com/office/drawing/2014/main" id="{4F1E392A-BDA3-CAFF-8521-286610870909}"/>
                </a:ext>
              </a:extLst>
            </p:cNvPr>
            <p:cNvSpPr txBox="1"/>
            <p:nvPr/>
          </p:nvSpPr>
          <p:spPr>
            <a:xfrm>
              <a:off x="11715533" y="31644431"/>
              <a:ext cx="4307903" cy="707886"/>
            </a:xfrm>
            <a:prstGeom prst="rect">
              <a:avLst/>
            </a:prstGeom>
            <a:noFill/>
          </p:spPr>
          <p:txBody>
            <a:bodyPr wrap="square" rtlCol="0">
              <a:spAutoFit/>
            </a:bodyPr>
            <a:lstStyle/>
            <a:p>
              <a:r>
                <a:rPr lang="en-US" sz="4000" b="1" dirty="0"/>
                <a:t>Post-LUCA </a:t>
              </a:r>
              <a:r>
                <a:rPr lang="en-US" sz="2400" b="1" dirty="0"/>
                <a:t>(LBCA &amp; LACA)</a:t>
              </a:r>
              <a:endParaRPr lang="en-US" b="1" dirty="0"/>
            </a:p>
          </p:txBody>
        </p:sp>
        <p:sp>
          <p:nvSpPr>
            <p:cNvPr id="2304" name="TextBox 2303">
              <a:extLst>
                <a:ext uri="{FF2B5EF4-FFF2-40B4-BE49-F238E27FC236}">
                  <a16:creationId xmlns:a16="http://schemas.microsoft.com/office/drawing/2014/main" id="{5D5BA43E-A6D5-EA1A-43C4-8A0CE7F1296B}"/>
                </a:ext>
              </a:extLst>
            </p:cNvPr>
            <p:cNvSpPr txBox="1"/>
            <p:nvPr/>
          </p:nvSpPr>
          <p:spPr>
            <a:xfrm>
              <a:off x="11392524" y="34320410"/>
              <a:ext cx="4692532" cy="1077218"/>
            </a:xfrm>
            <a:prstGeom prst="rect">
              <a:avLst/>
            </a:prstGeom>
            <a:noFill/>
          </p:spPr>
          <p:txBody>
            <a:bodyPr wrap="square" rtlCol="0">
              <a:spAutoFit/>
            </a:bodyPr>
            <a:lstStyle/>
            <a:p>
              <a:pPr algn="ctr"/>
              <a:r>
                <a:rPr lang="en-US" sz="4000" b="1" dirty="0"/>
                <a:t>Modern </a:t>
              </a:r>
            </a:p>
            <a:p>
              <a:pPr algn="ctr"/>
              <a:r>
                <a:rPr lang="en-US" sz="2400" b="1" dirty="0"/>
                <a:t>(supergroup specific)</a:t>
              </a:r>
              <a:endParaRPr lang="en-US" sz="4000" b="1" dirty="0"/>
            </a:p>
          </p:txBody>
        </p:sp>
        <p:sp>
          <p:nvSpPr>
            <p:cNvPr id="2305" name="Diamond 2304">
              <a:extLst>
                <a:ext uri="{FF2B5EF4-FFF2-40B4-BE49-F238E27FC236}">
                  <a16:creationId xmlns:a16="http://schemas.microsoft.com/office/drawing/2014/main" id="{5B9891C8-4B10-9D0F-06BA-9A5D0FCCFBC8}"/>
                </a:ext>
              </a:extLst>
            </p:cNvPr>
            <p:cNvSpPr/>
            <p:nvPr/>
          </p:nvSpPr>
          <p:spPr>
            <a:xfrm>
              <a:off x="12566119" y="32986340"/>
              <a:ext cx="498231" cy="568569"/>
            </a:xfrm>
            <a:prstGeom prst="diamond">
              <a:avLst/>
            </a:prstGeom>
            <a:solidFill>
              <a:srgbClr val="8FAADD"/>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6" name="Diamond 2305">
              <a:extLst>
                <a:ext uri="{FF2B5EF4-FFF2-40B4-BE49-F238E27FC236}">
                  <a16:creationId xmlns:a16="http://schemas.microsoft.com/office/drawing/2014/main" id="{83830F84-5B51-74B7-83B0-855C0B414DCC}"/>
                </a:ext>
              </a:extLst>
            </p:cNvPr>
            <p:cNvSpPr/>
            <p:nvPr/>
          </p:nvSpPr>
          <p:spPr>
            <a:xfrm>
              <a:off x="12794340" y="35814470"/>
              <a:ext cx="498231" cy="568569"/>
            </a:xfrm>
            <a:prstGeom prst="diamond">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7" name="5-Point Star 2306">
              <a:extLst>
                <a:ext uri="{FF2B5EF4-FFF2-40B4-BE49-F238E27FC236}">
                  <a16:creationId xmlns:a16="http://schemas.microsoft.com/office/drawing/2014/main" id="{54E84043-BD79-7B35-01AB-11F446F4FCB1}"/>
                </a:ext>
              </a:extLst>
            </p:cNvPr>
            <p:cNvSpPr/>
            <p:nvPr/>
          </p:nvSpPr>
          <p:spPr>
            <a:xfrm rot="17269488">
              <a:off x="6452873" y="37053430"/>
              <a:ext cx="613077" cy="588932"/>
            </a:xfrm>
            <a:prstGeom prst="star5">
              <a:avLst/>
            </a:prstGeom>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TextBox 2307">
              <a:extLst>
                <a:ext uri="{FF2B5EF4-FFF2-40B4-BE49-F238E27FC236}">
                  <a16:creationId xmlns:a16="http://schemas.microsoft.com/office/drawing/2014/main" id="{CB00D939-13B5-AEBC-51A9-0357F7DAD087}"/>
                </a:ext>
              </a:extLst>
            </p:cNvPr>
            <p:cNvSpPr txBox="1"/>
            <p:nvPr/>
          </p:nvSpPr>
          <p:spPr>
            <a:xfrm>
              <a:off x="7094645" y="37085542"/>
              <a:ext cx="1636939" cy="523220"/>
            </a:xfrm>
            <a:prstGeom prst="rect">
              <a:avLst/>
            </a:prstGeom>
            <a:noFill/>
          </p:spPr>
          <p:txBody>
            <a:bodyPr wrap="square" rtlCol="0">
              <a:spAutoFit/>
            </a:bodyPr>
            <a:lstStyle/>
            <a:p>
              <a:r>
                <a:rPr lang="en-US" sz="2800" dirty="0"/>
                <a:t>Pre-LUCA</a:t>
              </a:r>
            </a:p>
          </p:txBody>
        </p:sp>
        <p:sp>
          <p:nvSpPr>
            <p:cNvPr id="2309" name="Diamond 2308">
              <a:extLst>
                <a:ext uri="{FF2B5EF4-FFF2-40B4-BE49-F238E27FC236}">
                  <a16:creationId xmlns:a16="http://schemas.microsoft.com/office/drawing/2014/main" id="{0F832922-AB3F-B4D1-6F6E-A69BEF9A072E}"/>
                </a:ext>
              </a:extLst>
            </p:cNvPr>
            <p:cNvSpPr/>
            <p:nvPr/>
          </p:nvSpPr>
          <p:spPr>
            <a:xfrm>
              <a:off x="8837413" y="37062867"/>
              <a:ext cx="498231" cy="568569"/>
            </a:xfrm>
            <a:prstGeom prst="diamond">
              <a:avLst/>
            </a:prstGeom>
            <a:solidFill>
              <a:schemeClr val="accent4">
                <a:lumMod val="40000"/>
                <a:lumOff val="6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10" name="TextBox 2309">
              <a:extLst>
                <a:ext uri="{FF2B5EF4-FFF2-40B4-BE49-F238E27FC236}">
                  <a16:creationId xmlns:a16="http://schemas.microsoft.com/office/drawing/2014/main" id="{0B454312-23AF-5B13-05D3-9125D615D566}"/>
                </a:ext>
              </a:extLst>
            </p:cNvPr>
            <p:cNvSpPr txBox="1"/>
            <p:nvPr/>
          </p:nvSpPr>
          <p:spPr>
            <a:xfrm>
              <a:off x="9335644" y="37087793"/>
              <a:ext cx="1636939" cy="523220"/>
            </a:xfrm>
            <a:prstGeom prst="rect">
              <a:avLst/>
            </a:prstGeom>
            <a:noFill/>
          </p:spPr>
          <p:txBody>
            <a:bodyPr wrap="square" rtlCol="0">
              <a:spAutoFit/>
            </a:bodyPr>
            <a:lstStyle/>
            <a:p>
              <a:r>
                <a:rPr lang="en-US" sz="2800" dirty="0"/>
                <a:t>LUCA</a:t>
              </a:r>
            </a:p>
          </p:txBody>
        </p:sp>
        <p:sp>
          <p:nvSpPr>
            <p:cNvPr id="2311" name="Oval 2310">
              <a:extLst>
                <a:ext uri="{FF2B5EF4-FFF2-40B4-BE49-F238E27FC236}">
                  <a16:creationId xmlns:a16="http://schemas.microsoft.com/office/drawing/2014/main" id="{9CDC6437-1E78-2084-4E18-893E86B85D9B}"/>
                </a:ext>
              </a:extLst>
            </p:cNvPr>
            <p:cNvSpPr/>
            <p:nvPr/>
          </p:nvSpPr>
          <p:spPr>
            <a:xfrm>
              <a:off x="10433402" y="37099672"/>
              <a:ext cx="498231" cy="47846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TextBox 2311">
              <a:extLst>
                <a:ext uri="{FF2B5EF4-FFF2-40B4-BE49-F238E27FC236}">
                  <a16:creationId xmlns:a16="http://schemas.microsoft.com/office/drawing/2014/main" id="{3CF18B20-6E3B-9822-1D3D-8A547B2EAA6C}"/>
                </a:ext>
              </a:extLst>
            </p:cNvPr>
            <p:cNvSpPr txBox="1"/>
            <p:nvPr/>
          </p:nvSpPr>
          <p:spPr>
            <a:xfrm>
              <a:off x="10943283" y="37085541"/>
              <a:ext cx="1636939" cy="523220"/>
            </a:xfrm>
            <a:prstGeom prst="rect">
              <a:avLst/>
            </a:prstGeom>
            <a:noFill/>
          </p:spPr>
          <p:txBody>
            <a:bodyPr wrap="square" rtlCol="0">
              <a:spAutoFit/>
            </a:bodyPr>
            <a:lstStyle/>
            <a:p>
              <a:r>
                <a:rPr lang="en-US" sz="2800" dirty="0"/>
                <a:t>Archaea</a:t>
              </a:r>
            </a:p>
          </p:txBody>
        </p:sp>
        <p:sp>
          <p:nvSpPr>
            <p:cNvPr id="2313" name="Oval 2312">
              <a:extLst>
                <a:ext uri="{FF2B5EF4-FFF2-40B4-BE49-F238E27FC236}">
                  <a16:creationId xmlns:a16="http://schemas.microsoft.com/office/drawing/2014/main" id="{049E26B0-BD14-D53F-4E27-4838EB5A363D}"/>
                </a:ext>
              </a:extLst>
            </p:cNvPr>
            <p:cNvSpPr/>
            <p:nvPr/>
          </p:nvSpPr>
          <p:spPr>
            <a:xfrm>
              <a:off x="12388480" y="37111762"/>
              <a:ext cx="498231" cy="478465"/>
            </a:xfrm>
            <a:prstGeom prst="ellipse">
              <a:avLst/>
            </a:prstGeom>
            <a:solidFill>
              <a:srgbClr val="C00000"/>
            </a:solidFill>
            <a:ln>
              <a:solidFill>
                <a:srgbClr val="5600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TextBox 2313">
              <a:extLst>
                <a:ext uri="{FF2B5EF4-FFF2-40B4-BE49-F238E27FC236}">
                  <a16:creationId xmlns:a16="http://schemas.microsoft.com/office/drawing/2014/main" id="{4E09E85A-D949-CD4F-E6F7-50B27967CD99}"/>
                </a:ext>
              </a:extLst>
            </p:cNvPr>
            <p:cNvSpPr txBox="1"/>
            <p:nvPr/>
          </p:nvSpPr>
          <p:spPr>
            <a:xfrm>
              <a:off x="12961198" y="37090577"/>
              <a:ext cx="1636939" cy="523220"/>
            </a:xfrm>
            <a:prstGeom prst="rect">
              <a:avLst/>
            </a:prstGeom>
            <a:noFill/>
          </p:spPr>
          <p:txBody>
            <a:bodyPr wrap="square" rtlCol="0">
              <a:spAutoFit/>
            </a:bodyPr>
            <a:lstStyle/>
            <a:p>
              <a:r>
                <a:rPr lang="en-US" sz="2800" dirty="0"/>
                <a:t>Bacteria</a:t>
              </a:r>
            </a:p>
          </p:txBody>
        </p:sp>
        <p:sp>
          <p:nvSpPr>
            <p:cNvPr id="2315" name="Oval 2314">
              <a:extLst>
                <a:ext uri="{FF2B5EF4-FFF2-40B4-BE49-F238E27FC236}">
                  <a16:creationId xmlns:a16="http://schemas.microsoft.com/office/drawing/2014/main" id="{C3E74B71-194E-03EB-C47B-EBD7B024F892}"/>
                </a:ext>
              </a:extLst>
            </p:cNvPr>
            <p:cNvSpPr/>
            <p:nvPr/>
          </p:nvSpPr>
          <p:spPr>
            <a:xfrm>
              <a:off x="7934655" y="37832059"/>
              <a:ext cx="327189" cy="30353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a:extLst>
                <a:ext uri="{FF2B5EF4-FFF2-40B4-BE49-F238E27FC236}">
                  <a16:creationId xmlns:a16="http://schemas.microsoft.com/office/drawing/2014/main" id="{EF24D6E0-7A3C-22AA-3449-8602B2C7DB9A}"/>
                </a:ext>
              </a:extLst>
            </p:cNvPr>
            <p:cNvSpPr/>
            <p:nvPr/>
          </p:nvSpPr>
          <p:spPr>
            <a:xfrm>
              <a:off x="8337662" y="37837631"/>
              <a:ext cx="327189" cy="30353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a:extLst>
                <a:ext uri="{FF2B5EF4-FFF2-40B4-BE49-F238E27FC236}">
                  <a16:creationId xmlns:a16="http://schemas.microsoft.com/office/drawing/2014/main" id="{171CBB37-2FCC-9FF5-6B3A-81B289014149}"/>
                </a:ext>
              </a:extLst>
            </p:cNvPr>
            <p:cNvSpPr/>
            <p:nvPr/>
          </p:nvSpPr>
          <p:spPr>
            <a:xfrm>
              <a:off x="8740669" y="37848628"/>
              <a:ext cx="327189" cy="303530"/>
            </a:xfrm>
            <a:prstGeom prst="ellipse">
              <a:avLst/>
            </a:prstGeom>
            <a:solidFill>
              <a:srgbClr val="0070C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TextBox 2317">
              <a:extLst>
                <a:ext uri="{FF2B5EF4-FFF2-40B4-BE49-F238E27FC236}">
                  <a16:creationId xmlns:a16="http://schemas.microsoft.com/office/drawing/2014/main" id="{062706D1-6F0A-1963-6001-5CD48975A02C}"/>
                </a:ext>
              </a:extLst>
            </p:cNvPr>
            <p:cNvSpPr txBox="1"/>
            <p:nvPr/>
          </p:nvSpPr>
          <p:spPr>
            <a:xfrm>
              <a:off x="9143676" y="37727786"/>
              <a:ext cx="3894169" cy="523220"/>
            </a:xfrm>
            <a:prstGeom prst="rect">
              <a:avLst/>
            </a:prstGeom>
            <a:noFill/>
          </p:spPr>
          <p:txBody>
            <a:bodyPr wrap="square" rtlCol="0">
              <a:spAutoFit/>
            </a:bodyPr>
            <a:lstStyle/>
            <a:p>
              <a:r>
                <a:rPr lang="en-US" sz="2800" dirty="0"/>
                <a:t>Archaeal supergroups </a:t>
              </a:r>
            </a:p>
          </p:txBody>
        </p:sp>
      </p:grpSp>
      <p:pic>
        <p:nvPicPr>
          <p:cNvPr id="2564" name="Picture 2563">
            <a:extLst>
              <a:ext uri="{FF2B5EF4-FFF2-40B4-BE49-F238E27FC236}">
                <a16:creationId xmlns:a16="http://schemas.microsoft.com/office/drawing/2014/main" id="{578CF3CF-ACBD-A3CB-52DA-9E2514050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504" y="2747048"/>
            <a:ext cx="6422088" cy="3964221"/>
          </a:xfrm>
          <a:prstGeom prst="rect">
            <a:avLst/>
          </a:prstGeom>
        </p:spPr>
      </p:pic>
      <p:sp>
        <p:nvSpPr>
          <p:cNvPr id="2" name="Rectangle 1">
            <a:extLst>
              <a:ext uri="{FF2B5EF4-FFF2-40B4-BE49-F238E27FC236}">
                <a16:creationId xmlns:a16="http://schemas.microsoft.com/office/drawing/2014/main" id="{7ED63EFD-95A8-9FDE-F595-9EBC5C5D715B}"/>
              </a:ext>
            </a:extLst>
          </p:cNvPr>
          <p:cNvSpPr/>
          <p:nvPr/>
        </p:nvSpPr>
        <p:spPr>
          <a:xfrm>
            <a:off x="5167178" y="4354108"/>
            <a:ext cx="2848414" cy="1474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1AD85F-0806-9CAF-0D7D-2AF5094D1831}"/>
              </a:ext>
            </a:extLst>
          </p:cNvPr>
          <p:cNvSpPr txBox="1"/>
          <p:nvPr/>
        </p:nvSpPr>
        <p:spPr>
          <a:xfrm>
            <a:off x="566545" y="1050537"/>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Wehbi </a:t>
            </a:r>
            <a:r>
              <a:rPr lang="en-US" sz="2400" i="1" dirty="0">
                <a:latin typeface="Arial"/>
                <a:cs typeface="Arial"/>
              </a:rPr>
              <a:t>et. al </a:t>
            </a:r>
            <a:r>
              <a:rPr lang="en-US" sz="2400" dirty="0">
                <a:latin typeface="Arial"/>
                <a:cs typeface="Arial"/>
              </a:rPr>
              <a:t>(2024) previously classified protein domains based on their age group via phylogenetic reconstruction </a:t>
            </a:r>
          </a:p>
        </p:txBody>
      </p:sp>
      <p:sp>
        <p:nvSpPr>
          <p:cNvPr id="6" name="TextBox 5">
            <a:extLst>
              <a:ext uri="{FF2B5EF4-FFF2-40B4-BE49-F238E27FC236}">
                <a16:creationId xmlns:a16="http://schemas.microsoft.com/office/drawing/2014/main" id="{FCA576A1-CE93-25F7-DD32-09F4FEB32551}"/>
              </a:ext>
            </a:extLst>
          </p:cNvPr>
          <p:cNvSpPr txBox="1"/>
          <p:nvPr/>
        </p:nvSpPr>
        <p:spPr>
          <a:xfrm>
            <a:off x="554392" y="1861401"/>
            <a:ext cx="8274993" cy="830997"/>
          </a:xfrm>
          <a:prstGeom prst="rect">
            <a:avLst/>
          </a:prstGeom>
          <a:noFill/>
        </p:spPr>
        <p:txBody>
          <a:bodyPr wrap="square" lIns="91440" tIns="45720" rIns="91440" bIns="45720" anchor="t">
            <a:spAutoFit/>
          </a:bodyPr>
          <a:lstStyle/>
          <a:p>
            <a:pPr marL="285750" indent="-285750">
              <a:spcBef>
                <a:spcPts val="1300"/>
              </a:spcBef>
              <a:buFont typeface="Arial" panose="020B0604020202020204" pitchFamily="34" charset="0"/>
              <a:buChar char="•"/>
            </a:pPr>
            <a:r>
              <a:rPr lang="en-US" sz="2400" dirty="0">
                <a:latin typeface="Arial"/>
                <a:cs typeface="Arial"/>
              </a:rPr>
              <a:t>Each age group reflects a unique geochemical environment on ancient Earth</a:t>
            </a:r>
            <a:endParaRPr lang="en-US" sz="2400" dirty="0"/>
          </a:p>
        </p:txBody>
      </p:sp>
    </p:spTree>
    <p:extLst>
      <p:ext uri="{BB962C8B-B14F-4D97-AF65-F5344CB8AC3E}">
        <p14:creationId xmlns:p14="http://schemas.microsoft.com/office/powerpoint/2010/main" val="331426335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408966-3A48-4406-A5A0-D902B06B683B}">
  <ds:schemaRefs>
    <ds:schemaRef ds:uri="http://schemas.microsoft.com/sharepoint/v3/contenttype/forms"/>
  </ds:schemaRefs>
</ds:datastoreItem>
</file>

<file path=customXml/itemProps2.xml><?xml version="1.0" encoding="utf-8"?>
<ds:datastoreItem xmlns:ds="http://schemas.openxmlformats.org/officeDocument/2006/customXml" ds:itemID="{4C27869A-A1FB-4702-BBE3-AD57041F7992}">
  <ds:schemaRefs>
    <ds:schemaRef ds:uri="http://purl.org/dc/elements/1.1/"/>
    <ds:schemaRef ds:uri="http://schemas.microsoft.com/office/infopath/2007/PartnerControls"/>
    <ds:schemaRef ds:uri="http://purl.org/dc/terms/"/>
    <ds:schemaRef ds:uri="http://schemas.microsoft.com/office/2006/documentManagement/types"/>
    <ds:schemaRef ds:uri="52373c21-40e4-47f0-ac2a-6e1ebd39b736"/>
    <ds:schemaRef ds:uri="http://schemas.microsoft.com/office/2006/metadata/properties"/>
    <ds:schemaRef ds:uri="http://purl.org/dc/dcmitype/"/>
    <ds:schemaRef ds:uri="e7c2ce12-a430-45a7-86c7-7f508731b70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F7BBB5-17C9-4716-BD8F-6B522BFF639D}"/>
</file>

<file path=docProps/app.xml><?xml version="1.0" encoding="utf-8"?>
<Properties xmlns="http://schemas.openxmlformats.org/officeDocument/2006/extended-properties" xmlns:vt="http://schemas.openxmlformats.org/officeDocument/2006/docPropsVTypes">
  <TotalTime>4256</TotalTime>
  <Words>1291</Words>
  <Application>Microsoft Office PowerPoint</Application>
  <PresentationFormat>On-screen Show (4:3)</PresentationFormat>
  <Paragraphs>211</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Default Design</vt:lpstr>
      <vt:lpstr>Evolution of Metal Usage in Ancient Protein Domains</vt:lpstr>
      <vt:lpstr>Metalloproteins</vt:lpstr>
      <vt:lpstr>Genes are born at different times</vt:lpstr>
      <vt:lpstr>PowerPoint Presentation</vt:lpstr>
      <vt:lpstr>Which transition metals are used more often by ancient proteins compared to proteins that emerged more recently? </vt:lpstr>
      <vt:lpstr>Protein domains</vt:lpstr>
      <vt:lpstr>Protein domains</vt:lpstr>
      <vt:lpstr>Protein domains</vt:lpstr>
      <vt:lpstr>Protein domains</vt:lpstr>
      <vt:lpstr>Protein domains</vt:lpstr>
      <vt:lpstr>Protein domains</vt:lpstr>
      <vt:lpstr>Data collection and analysis</vt:lpstr>
      <vt:lpstr>Manganese and cobalt fit the supply hypothesis, but iron doesn’t </vt:lpstr>
      <vt:lpstr>Manganese and cobalt fit the supply hypothesis, but iron doesn’t </vt:lpstr>
      <vt:lpstr>Manganese and cobalt fit the supply hypothesis, but iron doesn’t </vt:lpstr>
      <vt:lpstr>Younger domains more likely to use iron via heme </vt:lpstr>
      <vt:lpstr> </vt:lpstr>
      <vt:lpstr> </vt:lpstr>
      <vt:lpstr> </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Coe, Michelle A - (macoe)</cp:lastModifiedBy>
  <cp:revision>4</cp:revision>
  <cp:lastPrinted>2017-03-01T01:45:00Z</cp:lastPrinted>
  <dcterms:created xsi:type="dcterms:W3CDTF">2009-03-04T23:29:57Z</dcterms:created>
  <dcterms:modified xsi:type="dcterms:W3CDTF">2026-04-08T22:58:46Z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